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8" r:id="rId3"/>
    <p:sldId id="257" r:id="rId4"/>
    <p:sldId id="260" r:id="rId5"/>
    <p:sldId id="263" r:id="rId6"/>
    <p:sldId id="261" r:id="rId7"/>
    <p:sldId id="274" r:id="rId8"/>
    <p:sldId id="275" r:id="rId9"/>
    <p:sldId id="264" r:id="rId10"/>
    <p:sldId id="265" r:id="rId11"/>
    <p:sldId id="271" r:id="rId12"/>
    <p:sldId id="266" r:id="rId13"/>
    <p:sldId id="267" r:id="rId14"/>
    <p:sldId id="270" r:id="rId15"/>
    <p:sldId id="273" r:id="rId16"/>
    <p:sldId id="268" r:id="rId17"/>
    <p:sldId id="269" r:id="rId18"/>
    <p:sldId id="272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5110" autoAdjust="0"/>
  </p:normalViewPr>
  <p:slideViewPr>
    <p:cSldViewPr snapToGrid="0">
      <p:cViewPr varScale="1">
        <p:scale>
          <a:sx n="110" d="100"/>
          <a:sy n="110" d="100"/>
        </p:scale>
        <p:origin x="99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Salaries</a:t>
            </a:r>
            <a:r>
              <a:rPr lang="en-US" b="1" baseline="0"/>
              <a:t> &amp; Benefits as Percentage of Total Budget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Salaries</a:t>
            </a:r>
            <a:r>
              <a:rPr lang="en-US" baseline="0"/>
              <a:t> &amp; Benefits % of Budget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E6E-498F-B292-23D63A9C6EA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E6E-498F-B292-23D63A9C6EA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'Salaries % budget'!$D$9:$D$10</c:f>
              <c:strCache>
                <c:ptCount val="2"/>
                <c:pt idx="0">
                  <c:v>Salaries &amp; Benefits</c:v>
                </c:pt>
                <c:pt idx="1">
                  <c:v>All Other Expenses</c:v>
                </c:pt>
              </c:strCache>
            </c:strRef>
          </c:cat>
          <c:val>
            <c:numRef>
              <c:f>'Salaries % budget'!$E$9:$E$10</c:f>
              <c:numCache>
                <c:formatCode>0.00%</c:formatCode>
                <c:ptCount val="2"/>
                <c:pt idx="0">
                  <c:v>0.72398540617850971</c:v>
                </c:pt>
                <c:pt idx="1">
                  <c:v>0.27601459382149029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6E-498F-B292-23D63A9C6EA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69486375433648"/>
          <c:y val="0.39635352872557594"/>
          <c:w val="0.34663845232462925"/>
          <c:h val="0.2534733158355205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7BC-45EF-AF9C-EA0D5B480A5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BC-45EF-AF9C-EA0D5B480A5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Sheet1!$F$33:$F$34</c:f>
              <c:strCache>
                <c:ptCount val="2"/>
                <c:pt idx="0">
                  <c:v>Public Service</c:v>
                </c:pt>
                <c:pt idx="1">
                  <c:v>Administrative</c:v>
                </c:pt>
              </c:strCache>
            </c:strRef>
          </c:cat>
          <c:val>
            <c:numRef>
              <c:f>Sheet1!$G$33:$G$34</c:f>
              <c:numCache>
                <c:formatCode>0.00%</c:formatCode>
                <c:ptCount val="2"/>
                <c:pt idx="0">
                  <c:v>0.63375533120788363</c:v>
                </c:pt>
                <c:pt idx="1">
                  <c:v>0.36624379511587368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BC-45EF-AF9C-EA0D5B480A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325-46E9-B972-874CE0BBC52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325-46E9-B972-874CE0BBC52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Sheet2!$E$3:$E$4</c:f>
              <c:strCache>
                <c:ptCount val="2"/>
                <c:pt idx="0">
                  <c:v>Public Service &amp; Library Materials</c:v>
                </c:pt>
                <c:pt idx="1">
                  <c:v>Administrative</c:v>
                </c:pt>
              </c:strCache>
            </c:strRef>
          </c:cat>
          <c:val>
            <c:numRef>
              <c:f>Sheet2!$F$3:$F$4</c:f>
              <c:numCache>
                <c:formatCode>0.00%</c:formatCode>
                <c:ptCount val="2"/>
                <c:pt idx="0">
                  <c:v>0.53668093940573502</c:v>
                </c:pt>
                <c:pt idx="1">
                  <c:v>0.46331906059426498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25-46E9-B972-874CE0BBC52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7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7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8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4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4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692" y="3277393"/>
            <a:ext cx="8991600" cy="16459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Lewisboro Library </a:t>
            </a:r>
            <a:b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budget presentation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3686" y="4923313"/>
            <a:ext cx="6801612" cy="123989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2/14/2022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2/14/22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24" y="920374"/>
            <a:ext cx="4667004" cy="183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798432"/>
            <a:ext cx="7729728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Percentage of salaries directly serving the public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1083434"/>
              </p:ext>
            </p:extLst>
          </p:nvPr>
        </p:nvGraphicFramePr>
        <p:xfrm>
          <a:off x="1306286" y="3535213"/>
          <a:ext cx="4477402" cy="1247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3108">
                  <a:extLst>
                    <a:ext uri="{9D8B030D-6E8A-4147-A177-3AD203B41FA5}">
                      <a16:colId xmlns:a16="http://schemas.microsoft.com/office/drawing/2014/main" val="1105252977"/>
                    </a:ext>
                  </a:extLst>
                </a:gridCol>
                <a:gridCol w="1051120">
                  <a:extLst>
                    <a:ext uri="{9D8B030D-6E8A-4147-A177-3AD203B41FA5}">
                      <a16:colId xmlns:a16="http://schemas.microsoft.com/office/drawing/2014/main" val="3165538540"/>
                    </a:ext>
                  </a:extLst>
                </a:gridCol>
                <a:gridCol w="1003174">
                  <a:extLst>
                    <a:ext uri="{9D8B030D-6E8A-4147-A177-3AD203B41FA5}">
                      <a16:colId xmlns:a16="http://schemas.microsoft.com/office/drawing/2014/main" val="286854469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Public Service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$300,577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63.38%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236696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Administrative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$173,702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36.62%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605605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 Salaries &amp; Benefits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$474,279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4099398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6078145"/>
              </p:ext>
            </p:extLst>
          </p:nvPr>
        </p:nvGraphicFramePr>
        <p:xfrm>
          <a:off x="6322262" y="2472164"/>
          <a:ext cx="427037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798432"/>
            <a:ext cx="7729728" cy="1188720"/>
          </a:xfrm>
        </p:spPr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Personnel Expense as % of Total Operating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Expense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19906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2019, the Lewisboro Library </a:t>
            </a:r>
            <a:r>
              <a:rPr lang="en-US" sz="2900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ranked 21</a:t>
            </a:r>
            <a:r>
              <a:rPr lang="en-US" sz="2900" u="sng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US" sz="2900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 personnel expense as a percentage of the total operating expense </a:t>
            </a:r>
            <a:r>
              <a:rPr lang="en-US" sz="2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among the 38 libraries in the Westchester Library System. This shows this is a typical percentage for public libraries. (source: WLS Annual Statistics for Member Libraries, 2019)</a:t>
            </a:r>
          </a:p>
          <a:p>
            <a:endParaRPr lang="en-US" sz="29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percentage was 71.5%.</a:t>
            </a:r>
          </a:p>
          <a:p>
            <a:endParaRPr lang="en-US" sz="29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2020 data was not suitable for comparison due to the pandemic shutdown. 2021 data has not yet been compiled by NYS.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798432"/>
            <a:ext cx="7729728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Public service staff duties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60815"/>
            <a:ext cx="7729728" cy="42145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Circulation Desk: Checking in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out library materials, issuing library cards, clearing fines &amp; fees, answering questions.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Reference: Helping patrons find information &amp; library materials, placing holds, gathering materials to fill holds to go to WLS libraries, helping patrons use public computers. 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Collection development: Selecting library materials for all age groups to add to library collection.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Programming: Planning, creating &amp; delivering library programs both in-person &amp; virtually for all ages. 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Youth Services: Providing programming for children &amp; teens including story hours, early literacy, summer reading programs, book clubs, STEAM, cultural enrichment &amp; community service. 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Community Outreach: Planning &amp; providing programming with our community partners; delivery service to homebound seniors.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Technology Literacy: Providing programming &amp; training to help patrons better understand &amp; utilize technology. 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99164"/>
            <a:ext cx="7729728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Administrative functions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45178"/>
            <a:ext cx="7729728" cy="4763193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Fundraising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Marketing &amp; social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media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Supervisory &amp; scheduling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Technology maintenance both software &amp;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hardware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Processing of new library materials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Facilities management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Grant applications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Bookkeeping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Filing of regulatory reports to New York State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Website maintenance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Graphic Design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Human resources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32660"/>
            <a:ext cx="7729728" cy="963873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Budget: other expenses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546166"/>
            <a:ext cx="7729728" cy="51693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600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Budget – Expenses other than for Salaries &amp; Benefits: </a:t>
            </a:r>
          </a:p>
          <a:p>
            <a:pPr marL="0" indent="0">
              <a:buNone/>
            </a:pPr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</a:t>
            </a:r>
            <a:r>
              <a:rPr lang="en-US" sz="2600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$180,816 - 27.6% of Total Budget</a:t>
            </a:r>
          </a:p>
          <a:p>
            <a:pPr marL="0" indent="0">
              <a:buNone/>
            </a:pPr>
            <a:endParaRPr lang="en-US" sz="1400" u="sng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Expenses for directly serving the public: $51,000 – 28%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Library materials spending for print &amp; digital content, DVDs, and periodicals: $42,000 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Digital content purchasing with the WLS member library cooperative: $4,000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Programming: $5,000</a:t>
            </a:r>
          </a:p>
          <a:p>
            <a:pPr marL="228600" lvl="1" indent="0">
              <a:buNone/>
            </a:pPr>
            <a:endParaRPr lang="en-US" sz="1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Administrative Expenses: $129,816 - 71.8%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Payroll &amp; retirement administration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IT expenses including WLS cooperative fee for maintaining online database &amp; circulation system software &amp; for providing &amp; maintaining network hardware, staff &amp; public computers. 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Building: custodial, maintenance, utilities, insurance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Fundraising: credit card processing, printing &amp; mailing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Marketing: Constant Contact email &amp; digital sign subscriptions, social media coordination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Supervision &amp; scheduling of staff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Accounting &amp; legal fees</a:t>
            </a:r>
          </a:p>
          <a:p>
            <a:pPr lvl="1"/>
            <a:r>
              <a:rPr 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Training &amp; professional development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912" y="706989"/>
            <a:ext cx="9026650" cy="1188720"/>
          </a:xfrm>
        </p:spPr>
        <p:txBody>
          <a:bodyPr/>
          <a:lstStyle/>
          <a:p>
            <a:r>
              <a:rPr lang="en-US" dirty="0"/>
              <a:t>Budget: public service vs administrative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9962453"/>
              </p:ext>
            </p:extLst>
          </p:nvPr>
        </p:nvGraphicFramePr>
        <p:xfrm>
          <a:off x="451262" y="3565524"/>
          <a:ext cx="5308270" cy="1247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4637">
                  <a:extLst>
                    <a:ext uri="{9D8B030D-6E8A-4147-A177-3AD203B41FA5}">
                      <a16:colId xmlns:a16="http://schemas.microsoft.com/office/drawing/2014/main" val="2598319811"/>
                    </a:ext>
                  </a:extLst>
                </a:gridCol>
                <a:gridCol w="1042491">
                  <a:extLst>
                    <a:ext uri="{9D8B030D-6E8A-4147-A177-3AD203B41FA5}">
                      <a16:colId xmlns:a16="http://schemas.microsoft.com/office/drawing/2014/main" val="2680407275"/>
                    </a:ext>
                  </a:extLst>
                </a:gridCol>
                <a:gridCol w="1431142">
                  <a:extLst>
                    <a:ext uri="{9D8B030D-6E8A-4147-A177-3AD203B41FA5}">
                      <a16:colId xmlns:a16="http://schemas.microsoft.com/office/drawing/2014/main" val="29396154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Public Service &amp; Library Materials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$351,577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53.67%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2420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Administrative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$303,518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46.33%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038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 Budget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$655,095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6705669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9086394"/>
              </p:ext>
            </p:extLst>
          </p:nvPr>
        </p:nvGraphicFramePr>
        <p:xfrm>
          <a:off x="6338888" y="2638425"/>
          <a:ext cx="427037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823" y="573981"/>
            <a:ext cx="8846289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Other ways we serve our community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00052"/>
            <a:ext cx="7729728" cy="49579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Functioning as a warming/cooling &amp; charging station for the community during emergencies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Providing meeting space for community &amp; nonprofit groups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Providing cultural events such as concerts and plays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Local history center including library archives dating to c. 1800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Providing study space for students of all ages from elementary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graduate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Extending library hours during high school exam periods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Providing meeting space for tutors &amp; students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Providing quiet working space for residents with small businesses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Providing public WIFI, public computers &amp; printers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Assisting less technologically literate patrons with using computers for job applications, government forms, etc. 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Museum passes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Homebound delivery service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Proctoring exams for independent learners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Book clubs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748554"/>
            <a:ext cx="7729728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Library partners in the community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44436"/>
            <a:ext cx="7729728" cy="4613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library partners with the following community partners in planning &amp; providing programs &amp; meeting space: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Lewisboro Land Trust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Lewisboro Garden Club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League of Women Voters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Girl Scout &amp; Boy Scout Troops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Katonah Lewisboro schools &amp; PTOs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Local nursery schools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Home schooling community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Town of Lewisboro: Parks &amp; Rec Seniors program, town historian, sustainability committee &amp; town board.  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Thank you!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Lewisboro Library is very grateful to all our donors and volunteers to help the Library to serve our community!</a:t>
            </a:r>
          </a:p>
          <a:p>
            <a:endParaRPr lang="en-US" sz="2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Thank you to everyone who wrote a letter to the newspaper or to the town board in support of the Library.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04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Lewisboro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Library Funding from the Town of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Lewisboro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53491"/>
            <a:ext cx="7993518" cy="4680065"/>
          </a:xfrm>
        </p:spPr>
        <p:txBody>
          <a:bodyPr>
            <a:noAutofit/>
          </a:bodyPr>
          <a:lstStyle/>
          <a:p>
            <a:pPr lvl="0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Lewisboro Library is an association library. It is a 501©3 nonprofit organization that is chartered by the NYS Education Department as a public library. </a:t>
            </a:r>
          </a:p>
          <a:p>
            <a:pPr lvl="0"/>
            <a:endParaRPr lang="en-US" sz="1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Library annually negotiates and contracts with the Town to deliver library services.</a:t>
            </a:r>
          </a:p>
          <a:p>
            <a:pPr lvl="0"/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Town currently funds the library at $455,914 or 69.6% of the Library’s operating budget. </a:t>
            </a:r>
            <a:endParaRPr lang="en-US" sz="1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This is only 3.3% of the Town’s total budget of $13,747,170. (This is down from 3.6% in 2021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.)</a:t>
            </a:r>
          </a:p>
          <a:p>
            <a:pPr lvl="0"/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2020, this resulted in the Town funding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the Library at $35.30 per capita. This 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was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the lowest per capita rate for library funding in Westchester County ranking 38 out of 38 libraries. 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(See the following chart.)</a:t>
            </a:r>
          </a:p>
          <a:p>
            <a:pPr lvl="0"/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The Library must raise the remaining 30.5% 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of our operating budget in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order to maintain our current level of services to our community.</a:t>
            </a:r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87" y="0"/>
            <a:ext cx="500062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679" y="798432"/>
            <a:ext cx="8789581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How do We raise the remaining funds?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10692"/>
            <a:ext cx="7729728" cy="427274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Direct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mail &amp; social media annual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appeals for donations</a:t>
            </a:r>
          </a:p>
          <a:p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Library Fair</a:t>
            </a: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Library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trustee directed fundraising events &amp; sales</a:t>
            </a:r>
          </a:p>
          <a:p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Library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fees and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fines</a:t>
            </a:r>
          </a:p>
          <a:p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New York State Local Aid to Libraries</a:t>
            </a:r>
          </a:p>
          <a:p>
            <a:endParaRPr lang="en-US" sz="2800" dirty="0" smtClean="0"/>
          </a:p>
          <a:p>
            <a:endParaRPr lang="en-US" sz="3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165100"/>
            <a:ext cx="4978400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3217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Library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Operating Budget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Net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Loss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865" y="2044931"/>
            <a:ext cx="7805999" cy="4530437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Library board of trustees creates the budget with the assumption that the Library will be able to raise enough money to cover the net loss. </a:t>
            </a:r>
          </a:p>
          <a:p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is done knowing that the majority of the Library’s fundraising comes in during the 4</a:t>
            </a:r>
            <a:r>
              <a:rPr lang="en-US" sz="19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 Quarter of the fiscal year due to the timing of the Fair and the annual Holiday direct mail appeal. </a:t>
            </a:r>
          </a:p>
          <a:p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What 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happens if the Library does not close the gap and eliminate the net loss in the budget?</a:t>
            </a:r>
          </a:p>
          <a:p>
            <a:pPr lvl="1"/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We maintain an operating reserve to cover minor net </a:t>
            </a:r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losses.</a:t>
            </a:r>
            <a:endParaRPr lang="en-US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Failing this, the Library would have to decrease its operating hours, services, programs and purchasing of library materials for library collection. </a:t>
            </a:r>
          </a:p>
          <a:p>
            <a:pPr lvl="0"/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Since </a:t>
            </a:r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2009, the Library has had to dip into the operating reserve 8 times to cover an annual operating fund net loss.  The other 4 years were even.</a:t>
            </a:r>
          </a:p>
          <a:p>
            <a:pPr lvl="0"/>
            <a:r>
              <a:rPr lang="en-US" sz="19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2021, the Library finished with a net profit for the first time due to receiving a PPP forgivable loan from the federal government and some generous donations.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33141"/>
            <a:ext cx="7729728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Stresses on the budget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04308"/>
            <a:ext cx="7729728" cy="4458392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NYS raised the minimum wage to $15.00 per hour over a period of five years. We were forced to raise the hourly wages for our part-time hourly clerks to keep up with this yearly increase. (Our clerks are paid slightly more than minimum wage.) The result was a higher than normal increase in the salary expense line as compared to other previous years. </a:t>
            </a:r>
          </a:p>
          <a:p>
            <a:endParaRPr lang="en-US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Some expenses increased due to suppliers passing their increased minimum wages onto the fees that we were charged. (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e.g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custodial services, payroll service, etc.)</a:t>
            </a:r>
          </a:p>
          <a:p>
            <a:endParaRPr lang="en-US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COVID related expenses such as PPE, increased cleaning &amp; sanitation service &amp; supplies, &amp; glass &amp;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plexiglass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barriers at public service desks.</a:t>
            </a:r>
          </a:p>
          <a:p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IT expenses: replacing aging WIFI equipment &amp; the staff &amp; public computers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32172"/>
            <a:ext cx="7729728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Cost saving measures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586" y="1994406"/>
            <a:ext cx="7729728" cy="48635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Just a few examples of cost saving measures:</a:t>
            </a:r>
          </a:p>
          <a:p>
            <a:pPr lvl="1"/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Lewisboro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Library is part of the WLS cooperative which allows us to borrow materials for our patrons from any other library through the WLS delivery system. 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Hours were reduced starting in 2020 eliminating our Sunday hours and Tuesday evening hours. 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Library Materials budget was only increased a very small percentage to help offset personnel costs.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Negotiated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with cleaning service for better rate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Created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own backroom network to avoid increased charges from WLS IT to provide for us.  (We still rely on their network &amp; equipment for WIFI, and circulation desk &amp; reference functions. )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Removed one public computer to reduce WLS IT charge. </a:t>
            </a:r>
          </a:p>
          <a:p>
            <a:pPr lvl="1"/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Leased printer/copiers instead of buying to reduce costs.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756867"/>
            <a:ext cx="7729728" cy="1188720"/>
          </a:xfrm>
        </p:spPr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Salaries as percentage of budget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9625377"/>
              </p:ext>
            </p:extLst>
          </p:nvPr>
        </p:nvGraphicFramePr>
        <p:xfrm>
          <a:off x="1318160" y="3137595"/>
          <a:ext cx="4685693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6415">
                  <a:extLst>
                    <a:ext uri="{9D8B030D-6E8A-4147-A177-3AD203B41FA5}">
                      <a16:colId xmlns:a16="http://schemas.microsoft.com/office/drawing/2014/main" val="521687456"/>
                    </a:ext>
                  </a:extLst>
                </a:gridCol>
                <a:gridCol w="1059639">
                  <a:extLst>
                    <a:ext uri="{9D8B030D-6E8A-4147-A177-3AD203B41FA5}">
                      <a16:colId xmlns:a16="http://schemas.microsoft.com/office/drawing/2014/main" val="2907320124"/>
                    </a:ext>
                  </a:extLst>
                </a:gridCol>
                <a:gridCol w="1059639">
                  <a:extLst>
                    <a:ext uri="{9D8B030D-6E8A-4147-A177-3AD203B41FA5}">
                      <a16:colId xmlns:a16="http://schemas.microsoft.com/office/drawing/2014/main" val="175753475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Salaries &amp; Benefits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$474,279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72.40%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5044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All Other Expenses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$180,816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27.60%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5726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$655,095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100.00%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1542625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766113"/>
              </p:ext>
            </p:extLst>
          </p:nvPr>
        </p:nvGraphicFramePr>
        <p:xfrm>
          <a:off x="6338888" y="2638425"/>
          <a:ext cx="427037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936102"/>
              </p:ext>
            </p:extLst>
          </p:nvPr>
        </p:nvGraphicFramePr>
        <p:xfrm>
          <a:off x="6103088" y="2638044"/>
          <a:ext cx="3857776" cy="310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67206"/>
              </p:ext>
            </p:extLst>
          </p:nvPr>
        </p:nvGraphicFramePr>
        <p:xfrm>
          <a:off x="6400800" y="2335868"/>
          <a:ext cx="4829695" cy="333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16" y="6276283"/>
            <a:ext cx="2315893" cy="5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1306</TotalTime>
  <Words>1266</Words>
  <Application>Microsoft Office PowerPoint</Application>
  <PresentationFormat>Widescreen</PresentationFormat>
  <Paragraphs>153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Segoe UI</vt:lpstr>
      <vt:lpstr>Parcel</vt:lpstr>
      <vt:lpstr>Lewisboro Library  budget presentation</vt:lpstr>
      <vt:lpstr>Lewisboro Library Funding from the Town of Lewisboro</vt:lpstr>
      <vt:lpstr>PowerPoint Presentation</vt:lpstr>
      <vt:lpstr>How do We raise the remaining funds?</vt:lpstr>
      <vt:lpstr>PowerPoint Presentation</vt:lpstr>
      <vt:lpstr>Library Operating Budget  – Net Loss</vt:lpstr>
      <vt:lpstr>Stresses on the budget</vt:lpstr>
      <vt:lpstr>Cost saving measures</vt:lpstr>
      <vt:lpstr>Salaries as percentage of budget</vt:lpstr>
      <vt:lpstr>Percentage of salaries directly serving the public</vt:lpstr>
      <vt:lpstr>Personnel Expense as % of Total Operating Expense</vt:lpstr>
      <vt:lpstr>Public service staff duties</vt:lpstr>
      <vt:lpstr>Administrative functions</vt:lpstr>
      <vt:lpstr>Budget: other expenses</vt:lpstr>
      <vt:lpstr>Budget: public service vs administrative</vt:lpstr>
      <vt:lpstr>Other ways we serve our community</vt:lpstr>
      <vt:lpstr>Library partners in the community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Lewisboro Library  budget presentation</dc:title>
  <dc:creator>Cindy</dc:creator>
  <cp:lastModifiedBy>Cindy</cp:lastModifiedBy>
  <cp:revision>89</cp:revision>
  <cp:lastPrinted>2022-02-15T00:04:17Z</cp:lastPrinted>
  <dcterms:created xsi:type="dcterms:W3CDTF">2022-02-10T23:05:08Z</dcterms:created>
  <dcterms:modified xsi:type="dcterms:W3CDTF">2022-02-15T00:08:31Z</dcterms:modified>
</cp:coreProperties>
</file>