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68" r:id="rId3"/>
    <p:sldId id="276" r:id="rId4"/>
    <p:sldId id="277" r:id="rId5"/>
    <p:sldId id="258" r:id="rId6"/>
    <p:sldId id="257" r:id="rId7"/>
    <p:sldId id="260" r:id="rId8"/>
    <p:sldId id="263" r:id="rId9"/>
    <p:sldId id="261" r:id="rId10"/>
    <p:sldId id="274" r:id="rId11"/>
    <p:sldId id="275" r:id="rId12"/>
    <p:sldId id="269" r:id="rId13"/>
    <p:sldId id="272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3" autoAdjust="0"/>
    <p:restoredTop sz="95110" autoAdjust="0"/>
  </p:normalViewPr>
  <p:slideViewPr>
    <p:cSldViewPr snapToGrid="0">
      <p:cViewPr varScale="1">
        <p:scale>
          <a:sx n="110" d="100"/>
          <a:sy n="110" d="100"/>
        </p:scale>
        <p:origin x="99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0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973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874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685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4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51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0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14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5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5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88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692" y="3277393"/>
            <a:ext cx="8991600" cy="1645920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Lewisboro Library </a:t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budget presentation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3686" y="4923313"/>
            <a:ext cx="6801612" cy="123989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2/14/2022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10/11/22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24" y="920374"/>
            <a:ext cx="4667004" cy="183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3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333141"/>
            <a:ext cx="7729728" cy="1188720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Stresses on the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2023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budget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1904307"/>
            <a:ext cx="7729728" cy="4818709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Increased pension administration costs: the library was forced to switch to a new pension company Vanguard because the old one Brighthouse was no longer offering its annuity services in New York State. We must administer two plans until </a:t>
            </a:r>
            <a:r>
              <a:rPr lang="en-US" sz="16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retired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employees can be moved off the old plan.</a:t>
            </a:r>
            <a:endParaRPr lang="en-US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Expenses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increasing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due to suppliers passing their increased minimum wages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and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inflationary pressures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onto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fees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and prices that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we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are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charged. (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e.g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custodial services, payroll service,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books &amp; media, etc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.)</a:t>
            </a:r>
          </a:p>
          <a:p>
            <a:endParaRPr lang="en-US" sz="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Audit needed: The Library usually schedules an audit every five years which we anticipate will cost in excess of $5,000.</a:t>
            </a:r>
          </a:p>
          <a:p>
            <a:pPr marL="0" indent="0">
              <a:buNone/>
            </a:pPr>
            <a:endParaRPr lang="en-US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Increased costs for utilities such as oil and electricity.</a:t>
            </a:r>
          </a:p>
          <a:p>
            <a:pPr marL="0" indent="0">
              <a:buNone/>
            </a:pPr>
            <a:endParaRPr lang="en-US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Increased custodial &amp; maintenance costs as the building is no longer new. 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016" y="6276283"/>
            <a:ext cx="2315893" cy="58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9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632172"/>
            <a:ext cx="7729728" cy="1188720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Cost saving measures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586" y="1994406"/>
            <a:ext cx="7729728" cy="48635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Just a few examples of cost saving measures:</a:t>
            </a:r>
          </a:p>
          <a:p>
            <a:pPr lvl="1"/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Lewisboro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Library is part of the WLS cooperative which allows us to borrow materials for our patrons from any other library through the WLS delivery system. </a:t>
            </a:r>
          </a:p>
          <a:p>
            <a:pPr lvl="1"/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Hours were reduced starting in 2020 eliminating our Sunday hours and Tuesday evening hours. </a:t>
            </a:r>
          </a:p>
          <a:p>
            <a:pPr lvl="1"/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Created our own backroom network to avoid increased charges from WLS IT to provide for us.  (We still rely on their network &amp; equipment for WIFI, and circulation desk &amp; reference functions. )</a:t>
            </a:r>
          </a:p>
          <a:p>
            <a:pPr lvl="1"/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Removed one public computer to reduce WLS IT charge. </a:t>
            </a:r>
          </a:p>
          <a:p>
            <a:pPr lvl="1"/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Leased printer/copiers instead of buying to reduce costs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1"/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Dedicated trustees maintain the garden </a:t>
            </a:r>
            <a:r>
              <a:rPr lang="en-US" sz="1800" smtClean="0">
                <a:latin typeface="Segoe UI" panose="020B0502040204020203" pitchFamily="34" charset="0"/>
                <a:cs typeface="Segoe UI" panose="020B0502040204020203" pitchFamily="34" charset="0"/>
              </a:rPr>
              <a:t>and grounds 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themselves instead of hiring landscaping service. (The Town provides grass cutting.)</a:t>
            </a: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016" y="6276283"/>
            <a:ext cx="2315893" cy="58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6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748554"/>
            <a:ext cx="7729728" cy="1188720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Library partners in the community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244436"/>
            <a:ext cx="7729728" cy="4613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library partners with the following community partners in planning &amp; providing programs &amp; meeting space:</a:t>
            </a:r>
          </a:p>
          <a:p>
            <a:pPr lvl="1"/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Lewisboro Land Trust</a:t>
            </a:r>
          </a:p>
          <a:p>
            <a:pPr lvl="1"/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Lewisboro Garden Club</a:t>
            </a:r>
          </a:p>
          <a:p>
            <a:pPr lvl="1"/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League of Women Voters</a:t>
            </a:r>
          </a:p>
          <a:p>
            <a:pPr lvl="1"/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Girl Scout &amp; Boy Scout Troops</a:t>
            </a:r>
          </a:p>
          <a:p>
            <a:pPr lvl="1"/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Katonah Lewisboro schools &amp; PTOs</a:t>
            </a:r>
          </a:p>
          <a:p>
            <a:pPr lvl="1"/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Local nursery schools</a:t>
            </a:r>
          </a:p>
          <a:p>
            <a:pPr lvl="1"/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Home schooling community</a:t>
            </a:r>
          </a:p>
          <a:p>
            <a:pPr lvl="1"/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Town of Lewisboro: Parks &amp; Rec Seniors program, town historian, sustainability committee &amp; town board.  </a:t>
            </a: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016" y="6276283"/>
            <a:ext cx="2315893" cy="58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1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Thank you!</a:t>
            </a: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Lewisboro Library is very grateful to all our donors and volunteers to help the Library to serve our community!</a:t>
            </a:r>
          </a:p>
          <a:p>
            <a:endParaRPr lang="en-US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Thank you to all the many members of the community who have expressed support for the Library.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016" y="6276283"/>
            <a:ext cx="2315893" cy="58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3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823" y="573981"/>
            <a:ext cx="8846289" cy="915185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ways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we serve our community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1645920"/>
            <a:ext cx="7729728" cy="499001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Functioning as a warming/cooling &amp; charging station for the community during emergencies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Providing meeting space for community &amp; nonprofit groups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Providing cultural events such as concerts and plays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Local history center including library archives dating to c. 1800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Providing study space for students of all ages from elementary to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graduate;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Extending library hours during high school exam periods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Providing meeting space for tutors &amp; students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Providing quiet working space for residents with small businesses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Providing public WIFI, public computers &amp; printers in the building.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Wifi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extends outside the building when we are open and closed. 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Promoting technological literacy with workshops on Excel, Google Drive, Online privacy, etc.</a:t>
            </a: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Assisting less technologically literate patrons with using computers for job applications, government forms, etc. 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Lending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wifi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hotspots for to patrons whose internet access is limited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Museum passes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Homebound delivery service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Proctoring exams for independent learners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Book clubs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016" y="6276283"/>
            <a:ext cx="2315893" cy="58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9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261257"/>
            <a:ext cx="7729728" cy="801189"/>
          </a:xfrm>
        </p:spPr>
        <p:txBody>
          <a:bodyPr/>
          <a:lstStyle/>
          <a:p>
            <a:r>
              <a:rPr lang="en-US" dirty="0" smtClean="0"/>
              <a:t>Facts &amp; figures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1306286"/>
            <a:ext cx="7729728" cy="5312228"/>
          </a:xfrm>
        </p:spPr>
        <p:txBody>
          <a:bodyPr/>
          <a:lstStyle/>
          <a:p>
            <a:r>
              <a:rPr lang="en-US" b="1" u="sng" dirty="0" smtClean="0"/>
              <a:t>Total Circulation of Library Print &amp; Digital Materials:</a:t>
            </a:r>
          </a:p>
          <a:p>
            <a:pPr lvl="1"/>
            <a:r>
              <a:rPr lang="en-US" dirty="0" smtClean="0"/>
              <a:t>2019 103,092</a:t>
            </a:r>
          </a:p>
          <a:p>
            <a:pPr lvl="1"/>
            <a:r>
              <a:rPr lang="en-US" dirty="0" smtClean="0"/>
              <a:t>2020	  77,881</a:t>
            </a:r>
          </a:p>
          <a:p>
            <a:pPr lvl="1"/>
            <a:r>
              <a:rPr lang="en-US" dirty="0" smtClean="0"/>
              <a:t>2021	  77,739</a:t>
            </a:r>
          </a:p>
          <a:p>
            <a:pPr lvl="1"/>
            <a:r>
              <a:rPr lang="en-US" dirty="0" smtClean="0"/>
              <a:t>2022*  62,885</a:t>
            </a:r>
          </a:p>
          <a:p>
            <a:pPr lvl="1"/>
            <a:r>
              <a:rPr lang="en-US" dirty="0" smtClean="0"/>
              <a:t>* As of August 2022, up </a:t>
            </a:r>
            <a:r>
              <a:rPr lang="en-US" b="1" dirty="0" smtClean="0"/>
              <a:t>20%</a:t>
            </a:r>
            <a:r>
              <a:rPr lang="en-US" dirty="0" smtClean="0"/>
              <a:t> over August YTD 2021. </a:t>
            </a:r>
          </a:p>
          <a:p>
            <a:pPr lvl="1"/>
            <a:endParaRPr lang="en-US" dirty="0"/>
          </a:p>
          <a:p>
            <a:pPr marL="228600" lvl="1" indent="0">
              <a:buNone/>
            </a:pPr>
            <a:r>
              <a:rPr lang="en-US" b="1" u="sng" dirty="0" smtClean="0"/>
              <a:t>Library Visits</a:t>
            </a:r>
          </a:p>
          <a:p>
            <a:pPr lvl="1">
              <a:buFontTx/>
              <a:buChar char="-"/>
            </a:pPr>
            <a:r>
              <a:rPr lang="en-US" dirty="0" smtClean="0"/>
              <a:t>2019	 63,971</a:t>
            </a:r>
          </a:p>
          <a:p>
            <a:pPr lvl="1">
              <a:buFontTx/>
              <a:buChar char="-"/>
            </a:pPr>
            <a:r>
              <a:rPr lang="en-US" dirty="0" smtClean="0"/>
              <a:t>2020	 36,135</a:t>
            </a:r>
          </a:p>
          <a:p>
            <a:pPr lvl="1">
              <a:buFontTx/>
              <a:buChar char="-"/>
            </a:pPr>
            <a:r>
              <a:rPr lang="en-US" dirty="0" smtClean="0"/>
              <a:t>2021	 46,615</a:t>
            </a:r>
          </a:p>
          <a:p>
            <a:pPr lvl="1">
              <a:buFontTx/>
              <a:buChar char="-"/>
            </a:pPr>
            <a:r>
              <a:rPr lang="en-US" dirty="0" smtClean="0"/>
              <a:t>2022* 41,228</a:t>
            </a:r>
          </a:p>
          <a:p>
            <a:pPr lvl="1">
              <a:buFontTx/>
              <a:buChar char="-"/>
            </a:pPr>
            <a:r>
              <a:rPr lang="en-US" dirty="0" smtClean="0"/>
              <a:t>* As of September 2022, up </a:t>
            </a:r>
            <a:r>
              <a:rPr lang="en-US" b="1" dirty="0" smtClean="0"/>
              <a:t>19.23% </a:t>
            </a:r>
            <a:r>
              <a:rPr lang="en-US" dirty="0" smtClean="0"/>
              <a:t>over September 2022. </a:t>
            </a:r>
          </a:p>
          <a:p>
            <a:pPr marL="571500" lvl="1" indent="-342900">
              <a:buAutoNum type="arabicPlain" startAt="2019"/>
            </a:pPr>
            <a:endParaRPr lang="en-US" dirty="0" smtClean="0"/>
          </a:p>
          <a:p>
            <a:pPr marL="2286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238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243840"/>
            <a:ext cx="7729728" cy="940526"/>
          </a:xfrm>
        </p:spPr>
        <p:txBody>
          <a:bodyPr/>
          <a:lstStyle/>
          <a:p>
            <a:r>
              <a:rPr lang="en-US" dirty="0" smtClean="0"/>
              <a:t>Facts &amp; figures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1628504"/>
            <a:ext cx="7729728" cy="5007428"/>
          </a:xfrm>
        </p:spPr>
        <p:txBody>
          <a:bodyPr/>
          <a:lstStyle/>
          <a:p>
            <a:r>
              <a:rPr lang="en-US" b="1" dirty="0" smtClean="0"/>
              <a:t>Library Cards:</a:t>
            </a:r>
          </a:p>
          <a:p>
            <a:r>
              <a:rPr lang="en-US" dirty="0" smtClean="0"/>
              <a:t>As of 2021, we had 5,800 library card holders.</a:t>
            </a:r>
          </a:p>
          <a:p>
            <a:r>
              <a:rPr lang="en-US" dirty="0" smtClean="0"/>
              <a:t>354 new library cards added as of September 2022. </a:t>
            </a:r>
            <a:r>
              <a:rPr lang="en-US" b="1" dirty="0" smtClean="0"/>
              <a:t>50% </a:t>
            </a:r>
            <a:r>
              <a:rPr lang="en-US" dirty="0" smtClean="0"/>
              <a:t>increased added over all of 2021. </a:t>
            </a:r>
          </a:p>
          <a:p>
            <a:endParaRPr lang="en-US" sz="900" b="1" dirty="0" smtClean="0"/>
          </a:p>
          <a:p>
            <a:r>
              <a:rPr lang="en-US" b="1" dirty="0" smtClean="0"/>
              <a:t>Programs (In person &amp; Virtual) (adults &amp; children)</a:t>
            </a:r>
          </a:p>
          <a:p>
            <a:r>
              <a:rPr lang="en-US" dirty="0" smtClean="0"/>
              <a:t>2021 programs 3,286</a:t>
            </a:r>
          </a:p>
          <a:p>
            <a:r>
              <a:rPr lang="en-US" dirty="0" smtClean="0"/>
              <a:t>2022* programs  2,030</a:t>
            </a:r>
          </a:p>
          <a:p>
            <a:r>
              <a:rPr lang="en-US" dirty="0" smtClean="0"/>
              <a:t>* As of September 2022 61% compared to 2021 so far. </a:t>
            </a:r>
            <a:endParaRPr lang="en-US" dirty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946630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410492"/>
            <a:ext cx="7729728" cy="118872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Lewisboro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Library Funding from the Town of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Lewisboro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1953491"/>
            <a:ext cx="7993518" cy="4680065"/>
          </a:xfrm>
        </p:spPr>
        <p:txBody>
          <a:bodyPr>
            <a:noAutofit/>
          </a:bodyPr>
          <a:lstStyle/>
          <a:p>
            <a:pPr lvl="0"/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Lewisboro Library is an association library. It is a 501©3 nonprofit organization that is chartered by the NYS Education Department as a public library. </a:t>
            </a:r>
          </a:p>
          <a:p>
            <a:pPr lvl="0"/>
            <a:endParaRPr lang="en-US" sz="9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Library annually negotiates and contracts with the Town to deliver library services.</a:t>
            </a:r>
          </a:p>
          <a:p>
            <a:pPr lvl="0"/>
            <a:endParaRPr lang="en-US" sz="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Town currently funds the library at $455,914 or 69.6% of the Library’s operating budget. </a:t>
            </a:r>
            <a:endParaRPr lang="en-US" sz="1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is only 3.3% of the Town’s total budget 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appropriations of 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$13,747,170. (This is down from 3.6% in 2021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.)</a:t>
            </a:r>
          </a:p>
          <a:p>
            <a:pPr lvl="0"/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Our town finance director has stated it is more correct to point out that our portion of the total tax bill is 6.2%.</a:t>
            </a:r>
            <a:endParaRPr lang="en-US" sz="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 2020, this resulted in the Town funding 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the Library at $35.30 per capita. This 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was 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the lowest per capita rate for library funding in Westchester County ranking 38 out of 38 libraries. 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(See the following chart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.)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The Library must raise the remaining 30.5% 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of our operating budget in 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order to maintain our current level of services to our community.</a:t>
            </a:r>
          </a:p>
          <a:p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016" y="6276283"/>
            <a:ext cx="2315893" cy="58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3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87" y="0"/>
            <a:ext cx="500062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016" y="6276283"/>
            <a:ext cx="2315893" cy="58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8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8679" y="798432"/>
            <a:ext cx="8789581" cy="1188720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How do We raise the remaining funds?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410692"/>
            <a:ext cx="7729728" cy="427274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Direct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mail &amp; social media annual 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appeals for donations</a:t>
            </a:r>
          </a:p>
          <a:p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Library Fair</a:t>
            </a: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Library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trustee directed fundraising events &amp; sales</a:t>
            </a:r>
          </a:p>
          <a:p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Library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fees and 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fines</a:t>
            </a:r>
          </a:p>
          <a:p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New York State Local Aid to Libraries</a:t>
            </a:r>
          </a:p>
          <a:p>
            <a:endParaRPr lang="en-US" sz="2800" dirty="0" smtClean="0"/>
          </a:p>
          <a:p>
            <a:endParaRPr lang="en-US" sz="3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016" y="6276283"/>
            <a:ext cx="2315893" cy="58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7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560" y="11235220"/>
            <a:ext cx="2060269" cy="5175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023" y="43562"/>
            <a:ext cx="6580290" cy="117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4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632172"/>
            <a:ext cx="7729728" cy="118872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Library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Operating Budget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Net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Loss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865" y="2044931"/>
            <a:ext cx="7805999" cy="4530437"/>
          </a:xfrm>
        </p:spPr>
        <p:txBody>
          <a:bodyPr>
            <a:normAutofit fontScale="92500" lnSpcReduction="20000"/>
          </a:bodyPr>
          <a:lstStyle/>
          <a:p>
            <a:r>
              <a:rPr 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Library board of trustees creates the budget with the assumption that the Library will be able to raise enough money to cover the net loss. </a:t>
            </a:r>
          </a:p>
          <a:p>
            <a:r>
              <a:rPr 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</a:t>
            </a: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is done knowing that the majority of the Library’s fundraising comes in during the 4</a:t>
            </a:r>
            <a:r>
              <a:rPr lang="en-US" sz="19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 Quarter of the fiscal year due to the timing of the Fair and the annual Holiday direct mail appeal. </a:t>
            </a:r>
          </a:p>
          <a:p>
            <a:r>
              <a:rPr 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What </a:t>
            </a: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happens if the Library does not close the gap and eliminate the net loss in the budget?</a:t>
            </a:r>
          </a:p>
          <a:p>
            <a:pPr lvl="1"/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We maintain an operating reserve to cover minor net </a:t>
            </a:r>
            <a:r>
              <a:rPr 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losses.</a:t>
            </a:r>
            <a:endParaRPr lang="en-US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Failing this, the Library would have to decrease its operating hours, services, programs and purchasing of library materials for library collection. </a:t>
            </a:r>
          </a:p>
          <a:p>
            <a:pPr lvl="0"/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Since </a:t>
            </a:r>
            <a:r>
              <a:rPr 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2009, the Library has had to dip into the operating reserve 8 times to cover an annual operating fund net loss.  The other 4 years were even.</a:t>
            </a:r>
          </a:p>
          <a:p>
            <a:pPr lvl="0"/>
            <a:r>
              <a:rPr 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 2021, the Library finished with a net profit for the first time due to receiving a PPP forgivable loan from the federal government and some generous donations.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016" y="6276283"/>
            <a:ext cx="2315893" cy="58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2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1590</TotalTime>
  <Words>1030</Words>
  <Application>Microsoft Office PowerPoint</Application>
  <PresentationFormat>Widescreen</PresentationFormat>
  <Paragraphs>102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Gill Sans MT</vt:lpstr>
      <vt:lpstr>Segoe UI</vt:lpstr>
      <vt:lpstr>Parcel</vt:lpstr>
      <vt:lpstr>Lewisboro Library  budget presentation</vt:lpstr>
      <vt:lpstr>ways we serve our community</vt:lpstr>
      <vt:lpstr>Facts &amp; figures</vt:lpstr>
      <vt:lpstr>Facts &amp; figures</vt:lpstr>
      <vt:lpstr>Lewisboro Library Funding from the Town of Lewisboro</vt:lpstr>
      <vt:lpstr>PowerPoint Presentation</vt:lpstr>
      <vt:lpstr>How do We raise the remaining funds?</vt:lpstr>
      <vt:lpstr>PowerPoint Presentation</vt:lpstr>
      <vt:lpstr>Library Operating Budget  – Net Loss</vt:lpstr>
      <vt:lpstr>Stresses on the 2023 budget</vt:lpstr>
      <vt:lpstr>Cost saving measures</vt:lpstr>
      <vt:lpstr>Library partners in the community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Lewisboro Library  budget presentation</dc:title>
  <dc:creator>Cindy</dc:creator>
  <cp:lastModifiedBy>Cindy</cp:lastModifiedBy>
  <cp:revision>109</cp:revision>
  <cp:lastPrinted>2022-02-15T00:04:17Z</cp:lastPrinted>
  <dcterms:created xsi:type="dcterms:W3CDTF">2022-02-10T23:05:08Z</dcterms:created>
  <dcterms:modified xsi:type="dcterms:W3CDTF">2022-10-11T23:23:46Z</dcterms:modified>
</cp:coreProperties>
</file>