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5" r:id="rId9"/>
    <p:sldId id="267" r:id="rId10"/>
    <p:sldId id="262" r:id="rId11"/>
    <p:sldId id="268" r:id="rId12"/>
    <p:sldId id="269" r:id="rId13"/>
    <p:sldId id="261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Bebas Neue" panose="020B0606020202050201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Ac2KZXDXsNeiJ1yH3TYJJBCWM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2FF31D-8A87-44B6-9637-DE42EDB4FA23}">
  <a:tblStyle styleId="{602FF31D-8A87-44B6-9637-DE42EDB4FA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129f1bf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d129f1bf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1d129f1bfc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129f1bfc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1d129f1bfc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19a05b76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2019a05b76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7c6f597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217c6f597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217c6f5976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2282af300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22282af300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25" name="Google Shape;225;g222282af300_0_3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73d0b73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173d0b7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2282af3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22282af3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2282af300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3" name="Google Shape;113;g222282af300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129f1bfc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129f1bfc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d129f1bfc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d129f1bfc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d129f1bfc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1d129f1bfc7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d129f1bfc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d129f1bfc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d129f1bfc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d129f1bfc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1d129f1bfc7_0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d129f1bfc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1d129f1bfc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1d129f1bfc7_0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 txBox="1">
            <a:spLocks noGrp="1"/>
          </p:cNvSpPr>
          <p:nvPr>
            <p:ph type="ctrTitle"/>
          </p:nvPr>
        </p:nvSpPr>
        <p:spPr>
          <a:xfrm>
            <a:off x="457200" y="451556"/>
            <a:ext cx="8229600" cy="65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  <a:defRPr sz="3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27" descr="SW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7"/>
          <p:cNvSpPr>
            <a:spLocks noGrp="1"/>
          </p:cNvSpPr>
          <p:nvPr>
            <p:ph type="pic" idx="2"/>
          </p:nvPr>
        </p:nvSpPr>
        <p:spPr>
          <a:xfrm>
            <a:off x="457200" y="1251186"/>
            <a:ext cx="8458865" cy="323372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" name="Google Shape;14;p27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15" name="Google Shape;15;p27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7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7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7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/>
          <p:nvPr/>
        </p:nvSpPr>
        <p:spPr>
          <a:xfrm>
            <a:off x="-50801" y="-101599"/>
            <a:ext cx="9252857" cy="5297713"/>
          </a:xfrm>
          <a:prstGeom prst="rect">
            <a:avLst/>
          </a:prstGeom>
          <a:gradFill>
            <a:gsLst>
              <a:gs pos="0">
                <a:srgbClr val="F8991D"/>
              </a:gs>
              <a:gs pos="47000">
                <a:srgbClr val="F47521"/>
              </a:gs>
              <a:gs pos="100000">
                <a:srgbClr val="DD5228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9"/>
          <p:cNvSpPr txBox="1">
            <a:spLocks noGrp="1"/>
          </p:cNvSpPr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marR="0" lvl="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Narrow"/>
              <a:buNone/>
              <a:defRPr sz="8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8" name="Google Shape;8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9"/>
          <p:cNvSpPr txBox="1">
            <a:spLocks noGrp="1"/>
          </p:cNvSpPr>
          <p:nvPr>
            <p:ph type="body" idx="1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9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, Copy">
  <p:cSld name="Headline, Cop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>
            <a:spLocks noGrp="1"/>
          </p:cNvSpPr>
          <p:nvPr>
            <p:ph type="ctrTitle"/>
          </p:nvPr>
        </p:nvSpPr>
        <p:spPr>
          <a:xfrm>
            <a:off x="457200" y="460962"/>
            <a:ext cx="82296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  <a:defRPr sz="3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1" name="Google Shape;21;p28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22" name="Google Shape;22;p28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8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8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8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" name="Google Shape;26;p28" descr="SW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457200" y="1204685"/>
            <a:ext cx="8229600" cy="338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d129f1bfc7_0_1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1d129f1bfc7_0_1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g1d129f1bfc7_0_1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g1d129f1bfc7_0_1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1d129f1bfc7_0_1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, Copy, Picture">
  <p:cSld name="Headline, Copy, Pictur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ctrTitle"/>
          </p:nvPr>
        </p:nvSpPr>
        <p:spPr>
          <a:xfrm>
            <a:off x="457200" y="451556"/>
            <a:ext cx="8229600" cy="63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  <a:defRPr sz="3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6" name="Google Shape;36;p32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37" name="Google Shape;37;p32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2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2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2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" name="Google Shape;41;p32" descr="SW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2"/>
          <p:cNvSpPr>
            <a:spLocks noGrp="1"/>
          </p:cNvSpPr>
          <p:nvPr>
            <p:ph type="pic" idx="2"/>
          </p:nvPr>
        </p:nvSpPr>
        <p:spPr>
          <a:xfrm>
            <a:off x="5783942" y="1204685"/>
            <a:ext cx="3132123" cy="3280227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457200" y="1204685"/>
            <a:ext cx="5181600" cy="328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with Summary Bar">
  <p:cSld name="Layout with Summary Ba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ctrTitle"/>
          </p:nvPr>
        </p:nvSpPr>
        <p:spPr>
          <a:xfrm>
            <a:off x="457200" y="451556"/>
            <a:ext cx="8229600" cy="63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  <a:defRPr sz="3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6" name="Google Shape;46;p34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47" name="Google Shape;47;p34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4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4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4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" name="Google Shape;51;p34" descr="SW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4"/>
          <p:cNvSpPr>
            <a:spLocks noGrp="1"/>
          </p:cNvSpPr>
          <p:nvPr>
            <p:ph type="pic" idx="2"/>
          </p:nvPr>
        </p:nvSpPr>
        <p:spPr>
          <a:xfrm>
            <a:off x="5783942" y="1204685"/>
            <a:ext cx="3132123" cy="3280227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457200" y="1204685"/>
            <a:ext cx="5181600" cy="291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3"/>
          </p:nvPr>
        </p:nvSpPr>
        <p:spPr>
          <a:xfrm>
            <a:off x="457201" y="4366770"/>
            <a:ext cx="6588948" cy="51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80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5"/>
          <p:cNvSpPr txBox="1">
            <a:spLocks noGrp="1"/>
          </p:cNvSpPr>
          <p:nvPr>
            <p:ph type="ctrTitle"/>
          </p:nvPr>
        </p:nvSpPr>
        <p:spPr>
          <a:xfrm>
            <a:off x="457199" y="451556"/>
            <a:ext cx="5955137" cy="63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4400"/>
              <a:buFont typeface="Bebas Neue"/>
              <a:buNone/>
              <a:defRPr sz="4400" b="1" i="0" u="none" strike="noStrike" cap="none">
                <a:solidFill>
                  <a:srgbClr val="007297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7" name="Google Shape;57;p35" descr="SW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5"/>
          <p:cNvSpPr>
            <a:spLocks noGrp="1"/>
          </p:cNvSpPr>
          <p:nvPr>
            <p:ph type="pic" idx="2"/>
          </p:nvPr>
        </p:nvSpPr>
        <p:spPr>
          <a:xfrm>
            <a:off x="6800964" y="441720"/>
            <a:ext cx="2115101" cy="1369653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5"/>
          <p:cNvSpPr txBox="1">
            <a:spLocks noGrp="1"/>
          </p:cNvSpPr>
          <p:nvPr>
            <p:ph type="body" idx="1"/>
          </p:nvPr>
        </p:nvSpPr>
        <p:spPr>
          <a:xfrm>
            <a:off x="457199" y="1204685"/>
            <a:ext cx="5955137" cy="328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60" name="Google Shape;60;p35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61" name="Google Shape;61;p35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5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5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5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35"/>
          <p:cNvSpPr>
            <a:spLocks noGrp="1"/>
          </p:cNvSpPr>
          <p:nvPr>
            <p:ph type="pic" idx="3"/>
          </p:nvPr>
        </p:nvSpPr>
        <p:spPr>
          <a:xfrm>
            <a:off x="6800964" y="3115260"/>
            <a:ext cx="2115101" cy="136965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5"/>
          <p:cNvSpPr>
            <a:spLocks noGrp="1"/>
          </p:cNvSpPr>
          <p:nvPr>
            <p:ph type="pic" idx="4"/>
          </p:nvPr>
        </p:nvSpPr>
        <p:spPr>
          <a:xfrm>
            <a:off x="6800964" y="1892206"/>
            <a:ext cx="2115101" cy="11471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Transition">
  <p:cSld name="Green Transi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/>
          <p:nvPr/>
        </p:nvSpPr>
        <p:spPr>
          <a:xfrm>
            <a:off x="-50801" y="-101599"/>
            <a:ext cx="9252857" cy="5297714"/>
          </a:xfrm>
          <a:prstGeom prst="rect">
            <a:avLst/>
          </a:prstGeom>
          <a:gradFill>
            <a:gsLst>
              <a:gs pos="0">
                <a:srgbClr val="B6D550"/>
              </a:gs>
              <a:gs pos="30000">
                <a:srgbClr val="85C55D"/>
              </a:gs>
              <a:gs pos="100000">
                <a:srgbClr val="25B34B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marR="0" lvl="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Narrow"/>
              <a:buNone/>
              <a:defRPr sz="8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0" name="Google Shape;7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6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/>
          <p:nvPr/>
        </p:nvSpPr>
        <p:spPr>
          <a:xfrm>
            <a:off x="-50801" y="-101599"/>
            <a:ext cx="9252857" cy="5297713"/>
          </a:xfrm>
          <a:prstGeom prst="rect">
            <a:avLst/>
          </a:prstGeom>
          <a:gradFill>
            <a:gsLst>
              <a:gs pos="0">
                <a:srgbClr val="FFC907"/>
              </a:gs>
              <a:gs pos="22000">
                <a:srgbClr val="FEBE10"/>
              </a:gs>
              <a:gs pos="100000">
                <a:srgbClr val="F68B1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marR="0" lvl="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Narrow"/>
              <a:buNone/>
              <a:defRPr sz="8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7"/>
          <p:cNvSpPr txBox="1">
            <a:spLocks noGrp="1"/>
          </p:cNvSpPr>
          <p:nvPr>
            <p:ph type="body" idx="1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37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/>
          <p:nvPr/>
        </p:nvSpPr>
        <p:spPr>
          <a:xfrm>
            <a:off x="-50801" y="-101599"/>
            <a:ext cx="9252857" cy="5297713"/>
          </a:xfrm>
          <a:prstGeom prst="rect">
            <a:avLst/>
          </a:prstGeom>
          <a:gradFill>
            <a:gsLst>
              <a:gs pos="0">
                <a:srgbClr val="32C2D9"/>
              </a:gs>
              <a:gs pos="100000">
                <a:srgbClr val="007297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8"/>
          <p:cNvSpPr txBox="1">
            <a:spLocks noGrp="1"/>
          </p:cNvSpPr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marR="0" lvl="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Narrow"/>
              <a:buNone/>
              <a:defRPr sz="8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" name="Google Shape;8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8"/>
          <p:cNvSpPr txBox="1">
            <a:spLocks noGrp="1"/>
          </p:cNvSpPr>
          <p:nvPr>
            <p:ph type="body" idx="1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8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westchesterpower@sustainablewestchester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408709" y="3160048"/>
            <a:ext cx="832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2023 </a:t>
            </a:r>
            <a:r>
              <a:rPr lang="en-US"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NYSEG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Electricity Supply Contract Planning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" descr="WestchesterPower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3266" y="1459574"/>
            <a:ext cx="2494503" cy="11121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942900" y="4549250"/>
            <a:ext cx="164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March </a:t>
            </a:r>
            <a:r>
              <a:rPr lang="en-US" dirty="0"/>
              <a:t>27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132103-DFA6-8C2B-52AD-953200FFD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66" y="1135854"/>
            <a:ext cx="2373293" cy="18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d129f1bfc7_0_0"/>
          <p:cNvSpPr txBox="1">
            <a:spLocks noGrp="1"/>
          </p:cNvSpPr>
          <p:nvPr>
            <p:ph type="ctrTitle"/>
          </p:nvPr>
        </p:nvSpPr>
        <p:spPr>
          <a:xfrm>
            <a:off x="457200" y="460962"/>
            <a:ext cx="7861777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cap="all" dirty="0"/>
              <a:t>CONTRACTING schedule</a:t>
            </a:r>
            <a:endParaRPr cap="all" dirty="0"/>
          </a:p>
        </p:txBody>
      </p:sp>
      <p:sp>
        <p:nvSpPr>
          <p:cNvPr id="136" name="Google Shape;136;g1d129f1bfc7_0_0"/>
          <p:cNvSpPr txBox="1"/>
          <p:nvPr/>
        </p:nvSpPr>
        <p:spPr>
          <a:xfrm>
            <a:off x="538700" y="1745225"/>
            <a:ext cx="40845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Historically compliance-driven timeline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 1: new contract enrollments start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Oct-Nov: opt out period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Sep: bid award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Aug: RFP period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Jul: MOU finalization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May-Jun: outreach, board meetings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d129f1bfc7_0_0"/>
          <p:cNvSpPr txBox="1"/>
          <p:nvPr/>
        </p:nvSpPr>
        <p:spPr>
          <a:xfrm>
            <a:off x="4767250" y="1736825"/>
            <a:ext cx="40845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Accelerated timeline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 1: new contract enrollments start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Oct-Nov: opt out period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 May: bid award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 May: RFP period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May: MOU or equivalent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Mar-Apr: outreach, board meetings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d129f1bfc7_0_0"/>
          <p:cNvSpPr txBox="1"/>
          <p:nvPr/>
        </p:nvSpPr>
        <p:spPr>
          <a:xfrm>
            <a:off x="1304625" y="1220650"/>
            <a:ext cx="6417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Accelerate schedule to maximize options and buying oppty; being proactive!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d129f1bfc7_0_0"/>
          <p:cNvSpPr txBox="1"/>
          <p:nvPr/>
        </p:nvSpPr>
        <p:spPr>
          <a:xfrm>
            <a:off x="572325" y="3741550"/>
            <a:ext cx="73452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There’s a dip in the market - could be a good time to bid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Starting early is insurance against incurring a “pause” as we did with the last contract renewal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Allowing time to develop procurement diversification options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d129f1bfc7_0_160"/>
          <p:cNvSpPr txBox="1">
            <a:spLocks noGrp="1"/>
          </p:cNvSpPr>
          <p:nvPr>
            <p:ph type="ctrTitle"/>
          </p:nvPr>
        </p:nvSpPr>
        <p:spPr>
          <a:xfrm>
            <a:off x="457200" y="460962"/>
            <a:ext cx="8229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cap="all" dirty="0"/>
              <a:t>Procurement diversification - resources and challenges</a:t>
            </a:r>
            <a:endParaRPr sz="2200" cap="all" dirty="0"/>
          </a:p>
        </p:txBody>
      </p:sp>
      <p:sp>
        <p:nvSpPr>
          <p:cNvPr id="189" name="Google Shape;189;g1d129f1bfc7_0_160"/>
          <p:cNvSpPr txBox="1">
            <a:spLocks noGrp="1"/>
          </p:cNvSpPr>
          <p:nvPr>
            <p:ph type="body" idx="1"/>
          </p:nvPr>
        </p:nvSpPr>
        <p:spPr>
          <a:xfrm>
            <a:off x="457200" y="1062400"/>
            <a:ext cx="8040600" cy="1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</a:pPr>
            <a:r>
              <a:rPr lang="en-US" dirty="0">
                <a:solidFill>
                  <a:schemeClr val="dk1"/>
                </a:solidFill>
              </a:rPr>
              <a:t>Access to rich</a:t>
            </a:r>
            <a:r>
              <a:rPr lang="en-US" sz="15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experience: Calpine </a:t>
            </a:r>
            <a:r>
              <a:rPr lang="en-US" dirty="0">
                <a:solidFill>
                  <a:schemeClr val="dk1"/>
                </a:solidFill>
              </a:rPr>
              <a:t>- providing services to California CCAs for over a decade</a:t>
            </a:r>
            <a:endParaRPr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dirty="0">
                <a:solidFill>
                  <a:schemeClr val="dk1"/>
                </a:solidFill>
              </a:rPr>
              <a:t>WP has adopted their customer management platform (we’ll be able to take in utility data directly!)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Arial Narrow"/>
              <a:buChar char="•"/>
            </a:pP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Joule (CCA Admin elsewhere in NY and beyond) is also following this route and </a:t>
            </a:r>
            <a:r>
              <a:rPr lang="en-US" dirty="0">
                <a:solidFill>
                  <a:schemeClr val="dk1"/>
                </a:solidFill>
              </a:rPr>
              <a:t>we should get feedback</a:t>
            </a:r>
            <a:endParaRPr dirty="0"/>
          </a:p>
        </p:txBody>
      </p:sp>
      <p:sp>
        <p:nvSpPr>
          <p:cNvPr id="190" name="Google Shape;190;g1d129f1bfc7_0_160"/>
          <p:cNvSpPr txBox="1"/>
          <p:nvPr/>
        </p:nvSpPr>
        <p:spPr>
          <a:xfrm>
            <a:off x="655525" y="2818175"/>
            <a:ext cx="70101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Challenges</a:t>
            </a:r>
            <a:endParaRPr sz="1500" b="1" i="1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</a:pPr>
            <a:r>
              <a:rPr lang="en-US" sz="15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Implementation plan update</a:t>
            </a:r>
            <a:endParaRPr sz="15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Contract must provide for follow-on energy block bidding without requiring all muni approval each time</a:t>
            </a:r>
            <a:endParaRPr sz="15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•"/>
            </a:pPr>
            <a:r>
              <a:rPr lang="en-US" sz="15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Communications - more complex</a:t>
            </a:r>
            <a:r>
              <a:rPr lang="en-US"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5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still have a “stability” element</a:t>
            </a:r>
            <a:r>
              <a:rPr lang="en-US" sz="15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but there is a periodic adjustment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019a05b76c_0_6"/>
          <p:cNvSpPr txBox="1">
            <a:spLocks noGrp="1"/>
          </p:cNvSpPr>
          <p:nvPr>
            <p:ph type="ctrTitle"/>
          </p:nvPr>
        </p:nvSpPr>
        <p:spPr>
          <a:xfrm>
            <a:off x="457200" y="460962"/>
            <a:ext cx="8229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/>
              <a:t>ANOTHER CHALLENGE - RECS</a:t>
            </a:r>
            <a:endParaRPr/>
          </a:p>
        </p:txBody>
      </p:sp>
      <p:sp>
        <p:nvSpPr>
          <p:cNvPr id="196" name="Google Shape;196;g2019a05b76c_0_6"/>
          <p:cNvSpPr txBox="1">
            <a:spLocks noGrp="1"/>
          </p:cNvSpPr>
          <p:nvPr>
            <p:ph type="body" idx="1"/>
          </p:nvPr>
        </p:nvSpPr>
        <p:spPr>
          <a:xfrm>
            <a:off x="457200" y="1433275"/>
            <a:ext cx="7310700" cy="2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>
                <a:solidFill>
                  <a:schemeClr val="dk1"/>
                </a:solidFill>
              </a:rPr>
              <a:t>Tier 2 Voluntary RECs have been becoming hard to secure and the price has been driven up</a:t>
            </a:r>
            <a:endParaRPr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>
                <a:solidFill>
                  <a:schemeClr val="dk1"/>
                </a:solidFill>
              </a:rPr>
              <a:t>NYSERDA is considering making Tier 1 RECs available to the voluntary market. This would open up supply options, but there will still be upward pressure on pricing</a:t>
            </a:r>
            <a:endParaRPr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>
                <a:solidFill>
                  <a:schemeClr val="dk1"/>
                </a:solidFill>
              </a:rPr>
              <a:t>See previous re bundled (power plus environmental attributes) purchases through long-term contracts that would solve this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ctrTitle"/>
          </p:nvPr>
        </p:nvSpPr>
        <p:spPr>
          <a:xfrm>
            <a:off x="457200" y="460962"/>
            <a:ext cx="82296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 sz="2800" cap="all" dirty="0"/>
              <a:t>Context: January 19 CCA Modification Order</a:t>
            </a:r>
            <a:endParaRPr sz="2800" cap="all"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body" idx="1"/>
          </p:nvPr>
        </p:nvSpPr>
        <p:spPr>
          <a:xfrm>
            <a:off x="457200" y="1541550"/>
            <a:ext cx="7553100" cy="2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u="sng"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</a:rPr>
              <a:t>Any non-renewable (&lt;50%) offering must be priced at less than the trailing 12 mo. Utility avg. plus 5%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dirty="0">
                <a:solidFill>
                  <a:schemeClr val="dk1"/>
                </a:solidFill>
              </a:rPr>
              <a:t>This means in some instances (e.g. rising market) we may not be able to offer a non-renewable product, though we could offer a 50% “light green” one</a:t>
            </a:r>
            <a:endParaRPr dirty="0">
              <a:solidFill>
                <a:schemeClr val="dk1"/>
              </a:solidFill>
            </a:endParaRPr>
          </a:p>
          <a:p>
            <a:pPr marL="51435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</a:rPr>
              <a:t>DPS is to issue guidelines document by April 19, and as yet unknown:</a:t>
            </a:r>
            <a:endParaRPr dirty="0"/>
          </a:p>
          <a:p>
            <a:pPr marL="97155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</a:rPr>
              <a:t>Standards and check-ins for solicitations</a:t>
            </a:r>
            <a:endParaRPr dirty="0">
              <a:solidFill>
                <a:schemeClr val="dk1"/>
              </a:solidFill>
            </a:endParaRPr>
          </a:p>
          <a:p>
            <a:pPr marL="971550" lvl="1" indent="-279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dirty="0">
                <a:solidFill>
                  <a:schemeClr val="dk1"/>
                </a:solidFill>
              </a:rPr>
              <a:t>Changes to Outreach &amp; Education requirements - may affect timeline</a:t>
            </a:r>
            <a:endParaRPr dirty="0">
              <a:solidFill>
                <a:schemeClr val="dk1"/>
              </a:solidFill>
            </a:endParaRPr>
          </a:p>
          <a:p>
            <a:pPr marL="971550" lvl="1" indent="-279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dirty="0">
                <a:solidFill>
                  <a:schemeClr val="dk1"/>
                </a:solidFill>
              </a:rPr>
              <a:t>Potentially other unforeseen regulatory obstacles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</a:pPr>
            <a:endParaRPr dirty="0"/>
          </a:p>
        </p:txBody>
      </p:sp>
      <p:sp>
        <p:nvSpPr>
          <p:cNvPr id="129" name="Google Shape;129;p2"/>
          <p:cNvSpPr txBox="1"/>
          <p:nvPr/>
        </p:nvSpPr>
        <p:spPr>
          <a:xfrm>
            <a:off x="1519417" y="1220661"/>
            <a:ext cx="60501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useful clarity, but also challenges: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4"/>
          <p:cNvSpPr txBox="1">
            <a:spLocks noGrp="1"/>
          </p:cNvSpPr>
          <p:nvPr>
            <p:ph type="ctrTitle"/>
          </p:nvPr>
        </p:nvSpPr>
        <p:spPr>
          <a:xfrm>
            <a:off x="457200" y="460962"/>
            <a:ext cx="82296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 cap="all" dirty="0"/>
              <a:t>Path forward</a:t>
            </a:r>
            <a:endParaRPr cap="all" dirty="0"/>
          </a:p>
        </p:txBody>
      </p:sp>
      <p:sp>
        <p:nvSpPr>
          <p:cNvPr id="202" name="Google Shape;202;p44"/>
          <p:cNvSpPr txBox="1">
            <a:spLocks noGrp="1"/>
          </p:cNvSpPr>
          <p:nvPr>
            <p:ph type="body" idx="1"/>
          </p:nvPr>
        </p:nvSpPr>
        <p:spPr>
          <a:xfrm>
            <a:off x="457200" y="1204675"/>
            <a:ext cx="7511100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lang="en-US" dirty="0">
                <a:solidFill>
                  <a:schemeClr val="dk1"/>
                </a:solidFill>
              </a:rPr>
              <a:t>Trying to keep options open as long as possible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●"/>
            </a:pPr>
            <a:r>
              <a:rPr lang="en-US" sz="15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Accelerating schedule activity to allow for earlier contracting option</a:t>
            </a:r>
            <a:endParaRPr sz="15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-US" sz="15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That also gives time for a) change of course on our side, or b) DPS and other unknowns</a:t>
            </a:r>
            <a:endParaRPr sz="15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●"/>
            </a:pPr>
            <a:r>
              <a:rPr lang="en-US" dirty="0">
                <a:solidFill>
                  <a:schemeClr val="dk1"/>
                </a:solidFill>
              </a:rPr>
              <a:t>Pursuing both traditional fixed price and “variable” options up until final decision point</a:t>
            </a:r>
            <a:endParaRPr dirty="0">
              <a:solidFill>
                <a:schemeClr val="dk1"/>
              </a:solidFill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-US" sz="15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Challenge to compare between them</a:t>
            </a:r>
            <a:endParaRPr sz="15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-US" sz="15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Lure of the “known” vs positioning for this new volatile market, and future evolution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dirty="0">
                <a:solidFill>
                  <a:schemeClr val="dk1"/>
                </a:solidFill>
              </a:rPr>
              <a:t>Standard product uncertainty issue</a:t>
            </a:r>
            <a:endParaRPr dirty="0">
              <a:solidFill>
                <a:schemeClr val="dk1"/>
              </a:solidFill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7c6f59763_0_0"/>
          <p:cNvSpPr txBox="1">
            <a:spLocks noGrp="1"/>
          </p:cNvSpPr>
          <p:nvPr>
            <p:ph type="ctrTitle"/>
          </p:nvPr>
        </p:nvSpPr>
        <p:spPr>
          <a:xfrm>
            <a:off x="457200" y="460962"/>
            <a:ext cx="8229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cap="all" dirty="0"/>
              <a:t>Detailed Timeline Snapshot</a:t>
            </a:r>
            <a:endParaRPr cap="all" dirty="0"/>
          </a:p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dirty="0"/>
          </a:p>
        </p:txBody>
      </p:sp>
      <p:pic>
        <p:nvPicPr>
          <p:cNvPr id="210" name="Google Shape;210;g217c6f5976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8200" y="1172887"/>
            <a:ext cx="4493366" cy="372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"/>
          <p:cNvSpPr txBox="1">
            <a:spLocks noGrp="1"/>
          </p:cNvSpPr>
          <p:nvPr>
            <p:ph type="ctrTitle"/>
          </p:nvPr>
        </p:nvSpPr>
        <p:spPr>
          <a:xfrm>
            <a:off x="294549" y="343197"/>
            <a:ext cx="8395687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 sz="2200" cap="all" dirty="0"/>
              <a:t>Change of Law Call: Public Policy Transmission Pass-through</a:t>
            </a:r>
            <a:endParaRPr sz="2200" cap="all" dirty="0"/>
          </a:p>
        </p:txBody>
      </p:sp>
      <p:sp>
        <p:nvSpPr>
          <p:cNvPr id="216" name="Google Shape;216;p3"/>
          <p:cNvSpPr txBox="1"/>
          <p:nvPr/>
        </p:nvSpPr>
        <p:spPr>
          <a:xfrm>
            <a:off x="5321395" y="1760048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7" name="Google Shape;217;p3"/>
          <p:cNvGraphicFramePr/>
          <p:nvPr/>
        </p:nvGraphicFramePr>
        <p:xfrm>
          <a:off x="4687009" y="1452878"/>
          <a:ext cx="3180050" cy="2560320"/>
        </p:xfrm>
        <a:graphic>
          <a:graphicData uri="http://schemas.openxmlformats.org/drawingml/2006/table">
            <a:tbl>
              <a:tblPr>
                <a:noFill/>
                <a:tableStyleId>{602FF31D-8A87-44B6-9637-DE42EDB4FA23}</a:tableStyleId>
              </a:tblPr>
              <a:tblGrid>
                <a:gridCol w="130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sng" strike="noStrike" cap="none">
                          <a:solidFill>
                            <a:srgbClr val="000000"/>
                          </a:solidFill>
                        </a:rPr>
                        <a:t>NYISO Zone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sng" strike="noStrike" cap="none">
                          <a:solidFill>
                            <a:srgbClr val="000000"/>
                          </a:solidFill>
                        </a:rPr>
                        <a:t>2022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sng" strike="noStrike" cap="none">
                          <a:solidFill>
                            <a:srgbClr val="000000"/>
                          </a:solidFill>
                        </a:rPr>
                        <a:t>2023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A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$0.7003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$1.2223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B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$0.1420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$0.3255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C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$0.1776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$0.3757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D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$0.1212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$0.1990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E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$0.1407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$0.3180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F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$0.4329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$0.8863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G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$0.4584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$1.1070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H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$1.2092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$2.8359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I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$1.3767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$3.3059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J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$0.9732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$2.3367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K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$0.2012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$0.4787</a:t>
                      </a:r>
                      <a:endParaRPr sz="1400" u="none" strike="noStrike" cap="none"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8" name="Google Shape;218;p3"/>
          <p:cNvSpPr/>
          <p:nvPr/>
        </p:nvSpPr>
        <p:spPr>
          <a:xfrm>
            <a:off x="2569186" y="928371"/>
            <a:ext cx="37078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PPT $/MWh by Year by Zone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702" y="1459756"/>
            <a:ext cx="3952150" cy="2754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"/>
          <p:cNvSpPr/>
          <p:nvPr/>
        </p:nvSpPr>
        <p:spPr>
          <a:xfrm>
            <a:off x="7954592" y="3361970"/>
            <a:ext cx="735645" cy="25438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"/>
          <p:cNvSpPr txBox="1"/>
          <p:nvPr/>
        </p:nvSpPr>
        <p:spPr>
          <a:xfrm>
            <a:off x="580700" y="4320400"/>
            <a:ext cx="739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Char char="●"/>
            </a:pPr>
            <a:r>
              <a:rPr lang="en-US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djustment of ~</a:t>
            </a:r>
            <a:r>
              <a:rPr lang="en-US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0.11¢</a:t>
            </a: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Wh over the remaining contract period -  ~7 months, starting in May</a:t>
            </a:r>
            <a:endParaRPr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Letter will go out to all customers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2282af300_0_327"/>
          <p:cNvSpPr txBox="1"/>
          <p:nvPr/>
        </p:nvSpPr>
        <p:spPr>
          <a:xfrm>
            <a:off x="4177425" y="733320"/>
            <a:ext cx="46857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32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Questions?</a:t>
            </a:r>
            <a:endParaRPr/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1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Sustainable Westchester General</a:t>
            </a:r>
            <a:endParaRPr/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info@sustainablewestchester.org</a:t>
            </a:r>
            <a:endParaRPr sz="1600" b="1" i="0" u="none" strike="noStrike" cap="non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400" b="1" i="0" u="none" strike="noStrike" cap="non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1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Westchester 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sng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westchesterpower@sustainablewestchester.org</a:t>
            </a:r>
            <a:endParaRPr sz="1500" b="1" i="0" u="none" strike="noStrike" cap="non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14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Check for periodic updates and more information @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14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sustainablewestchester.org/wp/nyseg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Call us at 914-242-4725</a:t>
            </a:r>
            <a:endParaRPr sz="15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5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222282af300_0_3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54" y="1137257"/>
            <a:ext cx="3573892" cy="373811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22282af300_0_327"/>
          <p:cNvSpPr txBox="1"/>
          <p:nvPr/>
        </p:nvSpPr>
        <p:spPr>
          <a:xfrm>
            <a:off x="457354" y="488887"/>
            <a:ext cx="35739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6"/>
                </a:solidFill>
                <a:latin typeface="Arial Narrow"/>
                <a:ea typeface="Arial Narrow"/>
                <a:cs typeface="Arial Narrow"/>
                <a:sym typeface="Arial Narrow"/>
              </a:rPr>
              <a:t>Your action can help your community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6"/>
                </a:solidFill>
                <a:latin typeface="Arial Narrow"/>
                <a:ea typeface="Arial Narrow"/>
                <a:cs typeface="Arial Narrow"/>
                <a:sym typeface="Arial Narrow"/>
              </a:rPr>
              <a:t>build a clean energy future!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73d0b731b_0_0"/>
          <p:cNvSpPr txBox="1">
            <a:spLocks noGrp="1"/>
          </p:cNvSpPr>
          <p:nvPr>
            <p:ph type="body" idx="1"/>
          </p:nvPr>
        </p:nvSpPr>
        <p:spPr>
          <a:xfrm>
            <a:off x="2886152" y="1731300"/>
            <a:ext cx="40566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b="0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Quick Program Overview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en-US" b="0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Market context</a:t>
            </a:r>
            <a:endParaRPr b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en-US" b="0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Schedule considerations</a:t>
            </a:r>
            <a:endParaRPr b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500"/>
              <a:buNone/>
            </a:pPr>
            <a:r>
              <a:rPr lang="en-US" b="0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Adding to/enhancing our procurement options </a:t>
            </a:r>
            <a:endParaRPr b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10;g222282af300_0_0">
            <a:extLst>
              <a:ext uri="{FF2B5EF4-FFF2-40B4-BE49-F238E27FC236}">
                <a16:creationId xmlns:a16="http://schemas.microsoft.com/office/drawing/2014/main" id="{DCCA8291-B581-FB6F-B9C9-A6E27B7EA386}"/>
              </a:ext>
            </a:extLst>
          </p:cNvPr>
          <p:cNvSpPr txBox="1"/>
          <p:nvPr/>
        </p:nvSpPr>
        <p:spPr>
          <a:xfrm>
            <a:off x="878686" y="743687"/>
            <a:ext cx="4143374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TOPICS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2282af300_0_0"/>
          <p:cNvSpPr txBox="1"/>
          <p:nvPr/>
        </p:nvSpPr>
        <p:spPr>
          <a:xfrm>
            <a:off x="323850" y="1028883"/>
            <a:ext cx="8686800" cy="414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297"/>
              </a:buClr>
              <a:buSzPts val="1000"/>
              <a:buFont typeface="Arial"/>
              <a:buChar char="•"/>
            </a:pPr>
            <a:r>
              <a:rPr lang="en-US" sz="1500" b="1" i="0" u="none" strike="noStrike" cap="none" dirty="0">
                <a:solidFill>
                  <a:srgbClr val="F89645"/>
                </a:solidFill>
                <a:latin typeface="Arial Narrow"/>
                <a:ea typeface="Arial Narrow"/>
                <a:cs typeface="Arial Narrow"/>
                <a:sym typeface="Arial Narrow"/>
              </a:rPr>
              <a:t>COLLECTIVE POWER </a:t>
            </a:r>
            <a:r>
              <a:rPr lang="en-US" sz="1500" dirty="0">
                <a:latin typeface="Arial Narrow"/>
                <a:ea typeface="Arial Narrow"/>
                <a:cs typeface="Arial Narrow"/>
                <a:sym typeface="Arial Narrow"/>
              </a:rPr>
              <a:t>- the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community-selected default electricity supply option for 29 participating municipalities</a:t>
            </a:r>
            <a:endParaRPr sz="15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85800" marR="0" lvl="1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 Narrow"/>
              <a:buChar char="○"/>
            </a:pPr>
            <a:r>
              <a:rPr lang="en-US" sz="1500" dirty="0">
                <a:latin typeface="Arial Narrow"/>
                <a:ea typeface="Arial Narrow"/>
                <a:cs typeface="Arial Narrow"/>
                <a:sym typeface="Arial Narrow"/>
              </a:rPr>
              <a:t>[Con Ed and NYSEG remain responsible for distribution - the infrastructure and billing]</a:t>
            </a:r>
            <a:endParaRPr sz="15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297"/>
              </a:buClr>
              <a:buSzPts val="1000"/>
              <a:buFont typeface="Arial"/>
              <a:buChar char="•"/>
            </a:pPr>
            <a:r>
              <a:rPr lang="en-US" sz="1500" b="1" i="0" u="none" strike="noStrike" cap="none" dirty="0">
                <a:solidFill>
                  <a:srgbClr val="F89645"/>
                </a:solidFill>
                <a:latin typeface="Arial Narrow"/>
                <a:ea typeface="Arial Narrow"/>
                <a:cs typeface="Arial Narrow"/>
                <a:sym typeface="Arial Narrow"/>
              </a:rPr>
              <a:t>100% RENEWABLE ENERGY </a:t>
            </a:r>
            <a:r>
              <a:rPr lang="en-US" sz="1500" dirty="0">
                <a:latin typeface="Arial Narrow"/>
                <a:ea typeface="Arial Narrow"/>
                <a:cs typeface="Arial Narrow"/>
                <a:sym typeface="Arial Narrow"/>
              </a:rPr>
              <a:t>easily accessible, vetted, at scale; default for Lewisboro</a:t>
            </a:r>
            <a:endParaRPr sz="15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685800" marR="0" lvl="1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 Narrow"/>
              <a:buChar char="○"/>
            </a:pPr>
            <a:r>
              <a:rPr lang="en-US" sz="1500" dirty="0">
                <a:latin typeface="Arial Narrow"/>
                <a:ea typeface="Arial Narrow"/>
                <a:cs typeface="Arial Narrow"/>
                <a:sym typeface="Arial Narrow"/>
              </a:rPr>
              <a:t>Standard supply also available</a:t>
            </a:r>
            <a:endParaRPr sz="15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114300" lvl="0" indent="-120650" algn="l" rtl="0">
              <a:spcBef>
                <a:spcPts val="1000"/>
              </a:spcBef>
              <a:spcAft>
                <a:spcPts val="0"/>
              </a:spcAft>
              <a:buClr>
                <a:srgbClr val="007297"/>
              </a:buClr>
              <a:buSzPts val="1000"/>
              <a:buChar char="•"/>
            </a:pPr>
            <a:r>
              <a:rPr lang="en-US" sz="1500" b="1" dirty="0">
                <a:solidFill>
                  <a:srgbClr val="F89645"/>
                </a:solidFill>
                <a:latin typeface="Arial Narrow"/>
                <a:ea typeface="Arial Narrow"/>
                <a:cs typeface="Arial Narrow"/>
                <a:sym typeface="Arial Narrow"/>
              </a:rPr>
              <a:t>OPT-OUT FORMAT </a:t>
            </a: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eligible customers are enrolled in the default supply unless they take action to opt out or change supply</a:t>
            </a:r>
            <a:endParaRPr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4300" lvl="0" indent="-120650" algn="l" rtl="0">
              <a:spcBef>
                <a:spcPts val="1000"/>
              </a:spcBef>
              <a:spcAft>
                <a:spcPts val="0"/>
              </a:spcAft>
              <a:buClr>
                <a:srgbClr val="007297"/>
              </a:buClr>
              <a:buSzPts val="1000"/>
              <a:buChar char="•"/>
            </a:pPr>
            <a:r>
              <a:rPr lang="en-US" sz="1500" b="1" dirty="0">
                <a:solidFill>
                  <a:srgbClr val="F89645"/>
                </a:solidFill>
                <a:latin typeface="Arial Narrow"/>
                <a:ea typeface="Arial Narrow"/>
                <a:cs typeface="Arial Narrow"/>
                <a:sym typeface="Arial Narrow"/>
              </a:rPr>
              <a:t>CONSUMER-FRIENDLY </a:t>
            </a: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structure allows you to participate with no contracts, fees, or penalties for coming or going. </a:t>
            </a:r>
            <a:endParaRPr sz="13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297"/>
              </a:buClr>
              <a:buSzPts val="1000"/>
              <a:buFont typeface="Arial"/>
              <a:buChar char="•"/>
            </a:pPr>
            <a:r>
              <a:rPr lang="en-US" sz="1500" b="1" i="0" u="none" strike="noStrike" cap="none" dirty="0">
                <a:solidFill>
                  <a:srgbClr val="F89645"/>
                </a:solidFill>
                <a:latin typeface="Arial Narrow"/>
                <a:ea typeface="Arial Narrow"/>
                <a:cs typeface="Arial Narrow"/>
                <a:sym typeface="Arial Narrow"/>
              </a:rPr>
              <a:t>RATE S</a:t>
            </a:r>
            <a:r>
              <a:rPr lang="en-US" sz="1500" b="1" dirty="0">
                <a:solidFill>
                  <a:srgbClr val="F89645"/>
                </a:solidFill>
                <a:latin typeface="Arial Narrow"/>
                <a:ea typeface="Arial Narrow"/>
                <a:cs typeface="Arial Narrow"/>
                <a:sym typeface="Arial Narrow"/>
              </a:rPr>
              <a:t>TABILITY</a:t>
            </a:r>
            <a:r>
              <a:rPr lang="en-US" sz="1500" b="1" i="0" u="none" strike="noStrike" cap="none" dirty="0">
                <a:solidFill>
                  <a:srgbClr val="F89645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stable and predictable </a:t>
            </a:r>
            <a:r>
              <a:rPr lang="en-US" sz="1500" dirty="0">
                <a:latin typeface="Arial Narrow"/>
                <a:ea typeface="Arial Narrow"/>
                <a:cs typeface="Arial Narrow"/>
                <a:sym typeface="Arial Narrow"/>
              </a:rPr>
              <a:t>pricing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vs the m</a:t>
            </a:r>
            <a:r>
              <a:rPr lang="en-US" sz="1500" dirty="0">
                <a:latin typeface="Arial Narrow"/>
                <a:ea typeface="Arial Narrow"/>
                <a:cs typeface="Arial Narrow"/>
                <a:sym typeface="Arial Narrow"/>
              </a:rPr>
              <a:t>onthly 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variability of the utility supply</a:t>
            </a:r>
            <a:endParaRPr sz="15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85800" lvl="1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-US" sz="15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Savings </a:t>
            </a: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are not guaranteed through this program, as we cannot predict what the utility will charge month-to-month</a:t>
            </a:r>
            <a:endParaRPr sz="15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00" b="1" dirty="0">
              <a:solidFill>
                <a:srgbClr val="F89645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1" i="1" dirty="0">
                <a:latin typeface="Arial Narrow"/>
                <a:ea typeface="Arial Narrow"/>
                <a:cs typeface="Arial Narrow"/>
                <a:sym typeface="Arial Narrow"/>
              </a:rPr>
              <a:t>Necessary clean energy cornerstone for our economic transition as we work to </a:t>
            </a:r>
            <a:br>
              <a:rPr lang="en-US" sz="1500" b="1" i="1" dirty="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500" b="1" i="1" dirty="0">
                <a:latin typeface="Arial Narrow"/>
                <a:ea typeface="Arial Narrow"/>
                <a:cs typeface="Arial Narrow"/>
                <a:sym typeface="Arial Narrow"/>
              </a:rPr>
              <a:t>electrify our buildings and transportation, and achieve our environmental justice goals</a:t>
            </a:r>
            <a:endParaRPr sz="1500" b="1" i="1" u="none" strike="noStrike" cap="none" dirty="0">
              <a:solidFill>
                <a:srgbClr val="F89645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762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" name="Google Shape;110;g222282af300_0_0"/>
          <p:cNvSpPr txBox="1"/>
          <p:nvPr/>
        </p:nvSpPr>
        <p:spPr>
          <a:xfrm>
            <a:off x="457200" y="207906"/>
            <a:ext cx="868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WESTCHESTER POWER COMMUNITY ENERGY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2282af300_0_203"/>
          <p:cNvSpPr txBox="1"/>
          <p:nvPr/>
        </p:nvSpPr>
        <p:spPr>
          <a:xfrm>
            <a:off x="457200" y="532348"/>
            <a:ext cx="86868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Bebas Neue"/>
              <a:buNone/>
            </a:pPr>
            <a:r>
              <a:rPr lang="en-US" sz="3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NYSEG AREA CONTRACT DETAILS</a:t>
            </a:r>
            <a:endParaRPr sz="3600" b="1" i="0" u="none" strike="noStrike" cap="non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6" name="Google Shape;116;g222282af300_0_203"/>
          <p:cNvSpPr txBox="1"/>
          <p:nvPr/>
        </p:nvSpPr>
        <p:spPr>
          <a:xfrm>
            <a:off x="1490472" y="1552353"/>
            <a:ext cx="70014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Supplier: Constellation New Energy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 Renewable Option: 10.179¢/kWh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Supply Option: 8.736¢/kWh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 Length: March 1, 2022 – November 30, 2023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d129f1bfc7_0_13"/>
          <p:cNvSpPr txBox="1">
            <a:spLocks noGrp="1"/>
          </p:cNvSpPr>
          <p:nvPr>
            <p:ph type="ctrTitle"/>
          </p:nvPr>
        </p:nvSpPr>
        <p:spPr>
          <a:xfrm>
            <a:off x="2356600" y="1822475"/>
            <a:ext cx="3888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Context: The market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d129f1bfc7_0_20"/>
          <p:cNvSpPr txBox="1">
            <a:spLocks noGrp="1"/>
          </p:cNvSpPr>
          <p:nvPr>
            <p:ph type="ctrTitle"/>
          </p:nvPr>
        </p:nvSpPr>
        <p:spPr>
          <a:xfrm>
            <a:off x="323675" y="242400"/>
            <a:ext cx="30549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Market: Volatile!</a:t>
            </a:r>
            <a:endParaRPr/>
          </a:p>
        </p:txBody>
      </p:sp>
      <p:pic>
        <p:nvPicPr>
          <p:cNvPr id="152" name="Google Shape;152;g1d129f1bfc7_0_20"/>
          <p:cNvPicPr preferRelativeResize="0"/>
          <p:nvPr/>
        </p:nvPicPr>
        <p:blipFill rotWithShape="1">
          <a:blip r:embed="rId3">
            <a:alphaModFix/>
          </a:blip>
          <a:srcRect t="7422"/>
          <a:stretch/>
        </p:blipFill>
        <p:spPr>
          <a:xfrm>
            <a:off x="370550" y="1047371"/>
            <a:ext cx="5773324" cy="38551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53" name="Google Shape;153;g1d129f1bfc7_0_20"/>
          <p:cNvSpPr/>
          <p:nvPr/>
        </p:nvSpPr>
        <p:spPr>
          <a:xfrm>
            <a:off x="6311975" y="4105175"/>
            <a:ext cx="613500" cy="2523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g1d129f1bfc7_0_20"/>
          <p:cNvCxnSpPr/>
          <p:nvPr/>
        </p:nvCxnSpPr>
        <p:spPr>
          <a:xfrm rot="10800000" flipH="1">
            <a:off x="5035062" y="4299591"/>
            <a:ext cx="647100" cy="84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g1d129f1bfc7_0_20"/>
          <p:cNvSpPr/>
          <p:nvPr/>
        </p:nvSpPr>
        <p:spPr>
          <a:xfrm>
            <a:off x="3547475" y="1917775"/>
            <a:ext cx="268800" cy="50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d129f1bfc7_0_20"/>
          <p:cNvSpPr txBox="1"/>
          <p:nvPr/>
        </p:nvSpPr>
        <p:spPr>
          <a:xfrm>
            <a:off x="3286925" y="1549100"/>
            <a:ext cx="78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NYSEG Contracted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d129f1bfc7_0_120"/>
          <p:cNvSpPr txBox="1">
            <a:spLocks noGrp="1"/>
          </p:cNvSpPr>
          <p:nvPr>
            <p:ph type="ctrTitle"/>
          </p:nvPr>
        </p:nvSpPr>
        <p:spPr>
          <a:xfrm>
            <a:off x="457200" y="203785"/>
            <a:ext cx="8229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 cap="all" dirty="0"/>
              <a:t>WP Fixed Rates Historical</a:t>
            </a:r>
            <a:endParaRPr cap="all" dirty="0"/>
          </a:p>
        </p:txBody>
      </p:sp>
      <p:sp>
        <p:nvSpPr>
          <p:cNvPr id="171" name="Google Shape;171;g1d129f1bfc7_0_120"/>
          <p:cNvSpPr txBox="1"/>
          <p:nvPr/>
        </p:nvSpPr>
        <p:spPr>
          <a:xfrm>
            <a:off x="1519417" y="1220661"/>
            <a:ext cx="60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 New Volatility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188A7-E720-C54D-FB78-63D425435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4" y="785562"/>
            <a:ext cx="6896100" cy="4143375"/>
          </a:xfrm>
          <a:prstGeom prst="rect">
            <a:avLst/>
          </a:prstGeom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5B135926-A50E-69DC-CFDC-4DF3063F0827}"/>
              </a:ext>
            </a:extLst>
          </p:cNvPr>
          <p:cNvSpPr/>
          <p:nvPr/>
        </p:nvSpPr>
        <p:spPr>
          <a:xfrm>
            <a:off x="778669" y="3193256"/>
            <a:ext cx="2464594" cy="1807369"/>
          </a:xfrm>
          <a:prstGeom prst="flowChartProcess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8120B5-846C-B453-9F4D-F818C53ED456}"/>
              </a:ext>
            </a:extLst>
          </p:cNvPr>
          <p:cNvSpPr/>
          <p:nvPr/>
        </p:nvSpPr>
        <p:spPr>
          <a:xfrm>
            <a:off x="3307556" y="3293269"/>
            <a:ext cx="2400300" cy="171450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38DE7-C3BC-576F-72A4-1D25272D5EDE}"/>
              </a:ext>
            </a:extLst>
          </p:cNvPr>
          <p:cNvSpPr/>
          <p:nvPr/>
        </p:nvSpPr>
        <p:spPr>
          <a:xfrm>
            <a:off x="5707857" y="1878806"/>
            <a:ext cx="1576388" cy="3121819"/>
          </a:xfrm>
          <a:prstGeom prst="rect">
            <a:avLst/>
          </a:prstGeom>
          <a:noFill/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d129f1bfc7_0_128"/>
          <p:cNvSpPr txBox="1">
            <a:spLocks noGrp="1"/>
          </p:cNvSpPr>
          <p:nvPr>
            <p:ph type="ctrTitle"/>
          </p:nvPr>
        </p:nvSpPr>
        <p:spPr>
          <a:xfrm>
            <a:off x="457200" y="460962"/>
            <a:ext cx="8229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cap="all" dirty="0"/>
              <a:t>And yet at the same time, a precipitous drop </a:t>
            </a:r>
            <a:endParaRPr sz="2400" cap="all" dirty="0"/>
          </a:p>
        </p:txBody>
      </p:sp>
      <p:sp>
        <p:nvSpPr>
          <p:cNvPr id="163" name="Google Shape;163;g1d129f1bfc7_0_128"/>
          <p:cNvSpPr txBox="1"/>
          <p:nvPr/>
        </p:nvSpPr>
        <p:spPr>
          <a:xfrm>
            <a:off x="5707400" y="1969350"/>
            <a:ext cx="33114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Rapid production increases</a:t>
            </a:r>
            <a:endParaRPr sz="1400" b="1" i="0" u="none" strike="noStrike" cap="none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Storage up</a:t>
            </a:r>
            <a:endParaRPr sz="1400" b="1" i="0" u="none" strike="noStrike" cap="none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Warm weather</a:t>
            </a:r>
            <a:endParaRPr sz="1400" b="1" i="0" u="none" strike="noStrike" cap="none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74E13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European demand less than expected</a:t>
            </a:r>
            <a:endParaRPr sz="1400" b="1" i="0" u="none" strike="noStrike" cap="none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1d129f1bfc7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62562"/>
            <a:ext cx="5402600" cy="35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d129f1bfc7_0_136"/>
          <p:cNvSpPr txBox="1">
            <a:spLocks noGrp="1"/>
          </p:cNvSpPr>
          <p:nvPr>
            <p:ph type="ctrTitle"/>
          </p:nvPr>
        </p:nvSpPr>
        <p:spPr>
          <a:xfrm>
            <a:off x="457200" y="384762"/>
            <a:ext cx="8384292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cap="all" dirty="0"/>
              <a:t>POSSIBLE response: stay closer to the market with shorter hedges</a:t>
            </a:r>
            <a:endParaRPr sz="2000" cap="all" dirty="0"/>
          </a:p>
        </p:txBody>
      </p:sp>
      <p:pic>
        <p:nvPicPr>
          <p:cNvPr id="181" name="Google Shape;181;g1d129f1bfc7_0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425" y="1793737"/>
            <a:ext cx="4095750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d129f1bfc7_0_136"/>
          <p:cNvSpPr txBox="1"/>
          <p:nvPr/>
        </p:nvSpPr>
        <p:spPr>
          <a:xfrm>
            <a:off x="673175" y="2139675"/>
            <a:ext cx="3437400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illustrative example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A% for 12-month term (green bar)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B% for 9-month term (red bar)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C% for 6-month term (blue bar)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D% for 3-month term (peach bar)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may remain open to real-time market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d129f1bfc7_0_136"/>
          <p:cNvSpPr txBox="1"/>
          <p:nvPr/>
        </p:nvSpPr>
        <p:spPr>
          <a:xfrm>
            <a:off x="1519417" y="1068261"/>
            <a:ext cx="60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Avoid long stretches where WP base pricing is higher than the utility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955</Words>
  <Application>Microsoft Office PowerPoint</Application>
  <PresentationFormat>On-screen Show (16:9)</PresentationFormat>
  <Paragraphs>156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Narrow</vt:lpstr>
      <vt:lpstr>Bebas Neue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Context: The market</vt:lpstr>
      <vt:lpstr>Market: Volatile!</vt:lpstr>
      <vt:lpstr>WP Fixed Rates Historical</vt:lpstr>
      <vt:lpstr>And yet at the same time, a precipitous drop </vt:lpstr>
      <vt:lpstr>POSSIBLE response: stay closer to the market with shorter hedges</vt:lpstr>
      <vt:lpstr>CONTRACTING schedule</vt:lpstr>
      <vt:lpstr>Procurement diversification - resources and challenges</vt:lpstr>
      <vt:lpstr>ANOTHER CHALLENGE - RECS</vt:lpstr>
      <vt:lpstr>Context: January 19 CCA Modification Order</vt:lpstr>
      <vt:lpstr>Path forward</vt:lpstr>
      <vt:lpstr>Detailed Timeline Snapshot </vt:lpstr>
      <vt:lpstr>Change of Law Call: Public Policy Transmission Pass-through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Lieber</dc:creator>
  <cp:lastModifiedBy>Office Apps</cp:lastModifiedBy>
  <cp:revision>8</cp:revision>
  <dcterms:created xsi:type="dcterms:W3CDTF">2020-01-06T17:52:40Z</dcterms:created>
  <dcterms:modified xsi:type="dcterms:W3CDTF">2023-03-27T18:19:19Z</dcterms:modified>
</cp:coreProperties>
</file>