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sldIdLst>
    <p:sldId id="256" r:id="rId2"/>
    <p:sldId id="291" r:id="rId3"/>
    <p:sldId id="284" r:id="rId4"/>
    <p:sldId id="285" r:id="rId5"/>
    <p:sldId id="286" r:id="rId6"/>
    <p:sldId id="287" r:id="rId7"/>
    <p:sldId id="288" r:id="rId8"/>
    <p:sldId id="289" r:id="rId9"/>
    <p:sldId id="290" r:id="rId10"/>
    <p:sldId id="276" r:id="rId11"/>
    <p:sldId id="277" r:id="rId12"/>
    <p:sldId id="268" r:id="rId13"/>
    <p:sldId id="269" r:id="rId14"/>
    <p:sldId id="258" r:id="rId15"/>
    <p:sldId id="257" r:id="rId16"/>
    <p:sldId id="260" r:id="rId17"/>
    <p:sldId id="261" r:id="rId18"/>
    <p:sldId id="263" r:id="rId19"/>
    <p:sldId id="280" r:id="rId20"/>
    <p:sldId id="279" r:id="rId21"/>
    <p:sldId id="282" r:id="rId22"/>
    <p:sldId id="283" r:id="rId23"/>
    <p:sldId id="272"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03" autoAdjust="0"/>
    <p:restoredTop sz="95110" autoAdjust="0"/>
  </p:normalViewPr>
  <p:slideViewPr>
    <p:cSldViewPr snapToGrid="0">
      <p:cViewPr varScale="1">
        <p:scale>
          <a:sx n="154" d="100"/>
          <a:sy n="154" d="100"/>
        </p:scale>
        <p:origin x="1074" y="15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3000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552973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146874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t>9/19/2023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156685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53240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t>9/19/2023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968516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smtClean="0"/>
              <a:t>9/19/2023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3906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9/19/2023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436149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9/19/2023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178757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smtClean="0"/>
              <a:t>9/19/2023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97055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smtClean="0"/>
              <a:t>9/19/2023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595885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smtClean="0"/>
              <a:t>9/19/2023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165452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8692" y="3277393"/>
            <a:ext cx="8991600" cy="1645920"/>
          </a:xfrm>
        </p:spPr>
        <p:txBody>
          <a:bodyPr/>
          <a:lstStyle/>
          <a:p>
            <a:r>
              <a:rPr lang="en-US" dirty="0">
                <a:latin typeface="Segoe UI" panose="020B0502040204020203" pitchFamily="34" charset="0"/>
                <a:cs typeface="Segoe UI" panose="020B0502040204020203" pitchFamily="34" charset="0"/>
              </a:rPr>
              <a:t>Lewisboro Library </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budget presentation</a:t>
            </a:r>
          </a:p>
        </p:txBody>
      </p:sp>
      <p:sp>
        <p:nvSpPr>
          <p:cNvPr id="3" name="Subtitle 2"/>
          <p:cNvSpPr>
            <a:spLocks noGrp="1"/>
          </p:cNvSpPr>
          <p:nvPr>
            <p:ph type="subTitle" idx="1"/>
          </p:nvPr>
        </p:nvSpPr>
        <p:spPr>
          <a:xfrm>
            <a:off x="2603686" y="4923313"/>
            <a:ext cx="6801612" cy="1239894"/>
          </a:xfrm>
        </p:spPr>
        <p:txBody>
          <a:bodyPr/>
          <a:lstStyle/>
          <a:p>
            <a:r>
              <a:rPr lang="en-US" dirty="0">
                <a:solidFill>
                  <a:schemeClr val="bg1"/>
                </a:solidFill>
                <a:latin typeface="Segoe UI" panose="020B0502040204020203" pitchFamily="34" charset="0"/>
                <a:cs typeface="Segoe UI" panose="020B0502040204020203" pitchFamily="34" charset="0"/>
              </a:rPr>
              <a:t>2/14/2022</a:t>
            </a:r>
          </a:p>
          <a:p>
            <a:r>
              <a:rPr lang="en-US" dirty="0">
                <a:latin typeface="Segoe UI" panose="020B0502040204020203" pitchFamily="34" charset="0"/>
                <a:cs typeface="Segoe UI" panose="020B0502040204020203" pitchFamily="34" charset="0"/>
              </a:rPr>
              <a:t>9/18/23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5724" y="920374"/>
            <a:ext cx="4667004" cy="1835258"/>
          </a:xfrm>
          <a:prstGeom prst="rect">
            <a:avLst/>
          </a:prstGeom>
        </p:spPr>
      </p:pic>
    </p:spTree>
    <p:extLst>
      <p:ext uri="{BB962C8B-B14F-4D97-AF65-F5344CB8AC3E}">
        <p14:creationId xmlns:p14="http://schemas.microsoft.com/office/powerpoint/2010/main" val="1959534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61257"/>
            <a:ext cx="7729728" cy="801189"/>
          </a:xfrm>
        </p:spPr>
        <p:txBody>
          <a:bodyPr/>
          <a:lstStyle/>
          <a:p>
            <a:r>
              <a:rPr lang="en-US" dirty="0"/>
              <a:t>How are we doing?</a:t>
            </a:r>
          </a:p>
        </p:txBody>
      </p:sp>
      <p:sp>
        <p:nvSpPr>
          <p:cNvPr id="3" name="Content Placeholder 2"/>
          <p:cNvSpPr>
            <a:spLocks noGrp="1"/>
          </p:cNvSpPr>
          <p:nvPr>
            <p:ph idx="1"/>
          </p:nvPr>
        </p:nvSpPr>
        <p:spPr>
          <a:xfrm>
            <a:off x="2231136" y="1306286"/>
            <a:ext cx="7729728" cy="5312228"/>
          </a:xfrm>
        </p:spPr>
        <p:txBody>
          <a:bodyPr/>
          <a:lstStyle/>
          <a:p>
            <a:r>
              <a:rPr lang="en-US" b="1" u="sng" dirty="0"/>
              <a:t>Total Circulation of Library Print &amp; Digital Materials:</a:t>
            </a:r>
          </a:p>
          <a:p>
            <a:pPr lvl="1"/>
            <a:r>
              <a:rPr lang="en-US" dirty="0"/>
              <a:t>2019 103,092 Pre-COVID</a:t>
            </a:r>
          </a:p>
          <a:p>
            <a:pPr lvl="1"/>
            <a:r>
              <a:rPr lang="en-US" dirty="0"/>
              <a:t>2020	  77,881</a:t>
            </a:r>
          </a:p>
          <a:p>
            <a:pPr lvl="1"/>
            <a:r>
              <a:rPr lang="en-US" dirty="0"/>
              <a:t>2021	  77,739</a:t>
            </a:r>
          </a:p>
          <a:p>
            <a:pPr lvl="1"/>
            <a:r>
              <a:rPr lang="en-US" dirty="0"/>
              <a:t>2022	  92,022 </a:t>
            </a:r>
            <a:r>
              <a:rPr lang="en-US" b="1" dirty="0"/>
              <a:t>18.37% increase</a:t>
            </a:r>
          </a:p>
          <a:p>
            <a:pPr lvl="1"/>
            <a:r>
              <a:rPr lang="en-US" dirty="0"/>
              <a:t>* As of August 2023, up </a:t>
            </a:r>
            <a:r>
              <a:rPr lang="en-US" b="1" dirty="0"/>
              <a:t>20%</a:t>
            </a:r>
            <a:r>
              <a:rPr lang="en-US" dirty="0"/>
              <a:t> over August YTD 2022. </a:t>
            </a:r>
          </a:p>
          <a:p>
            <a:pPr lvl="1"/>
            <a:r>
              <a:rPr lang="en-US" dirty="0"/>
              <a:t>Current ratio of print vs digital borrowing is 60% print and 40% digital. </a:t>
            </a:r>
          </a:p>
          <a:p>
            <a:pPr lvl="1"/>
            <a:endParaRPr lang="en-US" dirty="0"/>
          </a:p>
          <a:p>
            <a:pPr marL="228600" lvl="1" indent="0">
              <a:buNone/>
            </a:pPr>
            <a:r>
              <a:rPr lang="en-US" b="1" u="sng" dirty="0"/>
              <a:t>Library Visits</a:t>
            </a:r>
          </a:p>
          <a:p>
            <a:pPr lvl="1">
              <a:buFontTx/>
              <a:buChar char="-"/>
            </a:pPr>
            <a:r>
              <a:rPr lang="en-US" dirty="0"/>
              <a:t>2019	 63,971 Pre-COVID</a:t>
            </a:r>
          </a:p>
          <a:p>
            <a:pPr lvl="1">
              <a:buFontTx/>
              <a:buChar char="-"/>
            </a:pPr>
            <a:r>
              <a:rPr lang="en-US" dirty="0"/>
              <a:t>2020	 36,135</a:t>
            </a:r>
          </a:p>
          <a:p>
            <a:pPr lvl="1">
              <a:buFontTx/>
              <a:buChar char="-"/>
            </a:pPr>
            <a:r>
              <a:rPr lang="en-US" dirty="0"/>
              <a:t>2021	 46,615</a:t>
            </a:r>
          </a:p>
          <a:p>
            <a:pPr lvl="1">
              <a:buFontTx/>
              <a:buChar char="-"/>
            </a:pPr>
            <a:r>
              <a:rPr lang="en-US" dirty="0"/>
              <a:t>2022  56,227  </a:t>
            </a:r>
            <a:r>
              <a:rPr lang="en-US" b="1" dirty="0"/>
              <a:t>20.6% increase</a:t>
            </a:r>
          </a:p>
          <a:p>
            <a:pPr lvl="1">
              <a:buFontTx/>
              <a:buChar char="-"/>
            </a:pPr>
            <a:r>
              <a:rPr lang="en-US" dirty="0"/>
              <a:t>* As of September 2023, up </a:t>
            </a:r>
            <a:r>
              <a:rPr lang="en-US" b="1" dirty="0"/>
              <a:t>26.4% </a:t>
            </a:r>
            <a:r>
              <a:rPr lang="en-US" dirty="0"/>
              <a:t>over September YTD 2022. </a:t>
            </a:r>
          </a:p>
          <a:p>
            <a:pPr marL="571500" lvl="1" indent="-342900">
              <a:buAutoNum type="arabicPlain" startAt="2019"/>
            </a:pPr>
            <a:endParaRPr lang="en-US" dirty="0"/>
          </a:p>
          <a:p>
            <a:pPr marL="228600" lvl="1" indent="0">
              <a:buNone/>
            </a:pPr>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4079238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43840"/>
            <a:ext cx="7729728" cy="940526"/>
          </a:xfrm>
        </p:spPr>
        <p:txBody>
          <a:bodyPr/>
          <a:lstStyle/>
          <a:p>
            <a:r>
              <a:rPr lang="en-US" dirty="0"/>
              <a:t>Facts &amp; figures</a:t>
            </a:r>
          </a:p>
        </p:txBody>
      </p:sp>
      <p:sp>
        <p:nvSpPr>
          <p:cNvPr id="3" name="Content Placeholder 2"/>
          <p:cNvSpPr>
            <a:spLocks noGrp="1"/>
          </p:cNvSpPr>
          <p:nvPr>
            <p:ph idx="1"/>
          </p:nvPr>
        </p:nvSpPr>
        <p:spPr>
          <a:xfrm>
            <a:off x="2231136" y="1628504"/>
            <a:ext cx="7729728" cy="5007428"/>
          </a:xfrm>
        </p:spPr>
        <p:txBody>
          <a:bodyPr/>
          <a:lstStyle/>
          <a:p>
            <a:r>
              <a:rPr lang="en-US" sz="2800" b="1" dirty="0"/>
              <a:t>Library Cards:</a:t>
            </a:r>
          </a:p>
          <a:p>
            <a:endParaRPr lang="en-US" sz="2800" dirty="0"/>
          </a:p>
          <a:p>
            <a:r>
              <a:rPr lang="en-US" sz="2800" dirty="0"/>
              <a:t>As of 2022, we had </a:t>
            </a:r>
            <a:r>
              <a:rPr lang="en-US" sz="2800" b="1" dirty="0"/>
              <a:t>6,330</a:t>
            </a:r>
            <a:r>
              <a:rPr lang="en-US" sz="2800" dirty="0"/>
              <a:t> library card holders.</a:t>
            </a:r>
          </a:p>
          <a:p>
            <a:r>
              <a:rPr lang="en-US" sz="2800" b="1" dirty="0"/>
              <a:t>9.1% </a:t>
            </a:r>
            <a:r>
              <a:rPr lang="en-US" sz="2800" dirty="0"/>
              <a:t>increase from 2021. </a:t>
            </a:r>
          </a:p>
          <a:p>
            <a:endParaRPr lang="en-US" sz="900" b="1" dirty="0"/>
          </a:p>
        </p:txBody>
      </p:sp>
    </p:spTree>
    <p:extLst>
      <p:ext uri="{BB962C8B-B14F-4D97-AF65-F5344CB8AC3E}">
        <p14:creationId xmlns:p14="http://schemas.microsoft.com/office/powerpoint/2010/main" val="2946630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9823" y="573981"/>
            <a:ext cx="8846289" cy="915185"/>
          </a:xfrm>
        </p:spPr>
        <p:txBody>
          <a:bodyPr/>
          <a:lstStyle/>
          <a:p>
            <a:r>
              <a:rPr lang="en-US" dirty="0">
                <a:latin typeface="Segoe UI" panose="020B0502040204020203" pitchFamily="34" charset="0"/>
                <a:cs typeface="Segoe UI" panose="020B0502040204020203" pitchFamily="34" charset="0"/>
              </a:rPr>
              <a:t>ways we serve our community</a:t>
            </a:r>
          </a:p>
        </p:txBody>
      </p:sp>
      <p:sp>
        <p:nvSpPr>
          <p:cNvPr id="3" name="Content Placeholder 2"/>
          <p:cNvSpPr>
            <a:spLocks noGrp="1"/>
          </p:cNvSpPr>
          <p:nvPr>
            <p:ph idx="1"/>
          </p:nvPr>
        </p:nvSpPr>
        <p:spPr>
          <a:xfrm>
            <a:off x="2231136" y="1645920"/>
            <a:ext cx="7729728" cy="4990011"/>
          </a:xfrm>
        </p:spPr>
        <p:txBody>
          <a:bodyPr>
            <a:normAutofit fontScale="77500" lnSpcReduction="20000"/>
          </a:bodyPr>
          <a:lstStyle/>
          <a:p>
            <a:r>
              <a:rPr lang="en-US" dirty="0">
                <a:latin typeface="Segoe UI" panose="020B0502040204020203" pitchFamily="34" charset="0"/>
                <a:cs typeface="Segoe UI" panose="020B0502040204020203" pitchFamily="34" charset="0"/>
              </a:rPr>
              <a:t>Functioning as a warming/cooling &amp; charging station for the community during emergencies</a:t>
            </a:r>
          </a:p>
          <a:p>
            <a:r>
              <a:rPr lang="en-US" dirty="0">
                <a:latin typeface="Segoe UI" panose="020B0502040204020203" pitchFamily="34" charset="0"/>
                <a:cs typeface="Segoe UI" panose="020B0502040204020203" pitchFamily="34" charset="0"/>
              </a:rPr>
              <a:t>Providing meeting space for community &amp; nonprofit groups</a:t>
            </a:r>
          </a:p>
          <a:p>
            <a:r>
              <a:rPr lang="en-US" dirty="0">
                <a:latin typeface="Segoe UI" panose="020B0502040204020203" pitchFamily="34" charset="0"/>
                <a:cs typeface="Segoe UI" panose="020B0502040204020203" pitchFamily="34" charset="0"/>
              </a:rPr>
              <a:t>Providing cultural events such as concerts and plays</a:t>
            </a:r>
          </a:p>
          <a:p>
            <a:r>
              <a:rPr lang="en-US" dirty="0">
                <a:latin typeface="Segoe UI" panose="020B0502040204020203" pitchFamily="34" charset="0"/>
                <a:cs typeface="Segoe UI" panose="020B0502040204020203" pitchFamily="34" charset="0"/>
              </a:rPr>
              <a:t>Local history center including library archives dating to c. 1800</a:t>
            </a:r>
          </a:p>
          <a:p>
            <a:r>
              <a:rPr lang="en-US" dirty="0">
                <a:latin typeface="Segoe UI" panose="020B0502040204020203" pitchFamily="34" charset="0"/>
                <a:cs typeface="Segoe UI" panose="020B0502040204020203" pitchFamily="34" charset="0"/>
              </a:rPr>
              <a:t>Providing study space for students of all ages from elementary to graduate; Extending library hours during high school exam periods</a:t>
            </a:r>
          </a:p>
          <a:p>
            <a:r>
              <a:rPr lang="en-US" dirty="0">
                <a:latin typeface="Segoe UI" panose="020B0502040204020203" pitchFamily="34" charset="0"/>
                <a:cs typeface="Segoe UI" panose="020B0502040204020203" pitchFamily="34" charset="0"/>
              </a:rPr>
              <a:t>Providing meeting space for tutors &amp; students</a:t>
            </a:r>
          </a:p>
          <a:p>
            <a:r>
              <a:rPr lang="en-US" dirty="0">
                <a:latin typeface="Segoe UI" panose="020B0502040204020203" pitchFamily="34" charset="0"/>
                <a:cs typeface="Segoe UI" panose="020B0502040204020203" pitchFamily="34" charset="0"/>
              </a:rPr>
              <a:t>Providing quiet working space for residents with small businesses</a:t>
            </a:r>
          </a:p>
          <a:p>
            <a:r>
              <a:rPr lang="en-US" dirty="0">
                <a:latin typeface="Segoe UI" panose="020B0502040204020203" pitchFamily="34" charset="0"/>
                <a:cs typeface="Segoe UI" panose="020B0502040204020203" pitchFamily="34" charset="0"/>
              </a:rPr>
              <a:t>Providing public WIFI, public computers &amp; printers in the building.  </a:t>
            </a:r>
            <a:r>
              <a:rPr lang="en-US" dirty="0" err="1">
                <a:latin typeface="Segoe UI" panose="020B0502040204020203" pitchFamily="34" charset="0"/>
                <a:cs typeface="Segoe UI" panose="020B0502040204020203" pitchFamily="34" charset="0"/>
              </a:rPr>
              <a:t>Wifi</a:t>
            </a:r>
            <a:r>
              <a:rPr lang="en-US" dirty="0">
                <a:latin typeface="Segoe UI" panose="020B0502040204020203" pitchFamily="34" charset="0"/>
                <a:cs typeface="Segoe UI" panose="020B0502040204020203" pitchFamily="34" charset="0"/>
              </a:rPr>
              <a:t> extends outside the building when we are open and closed. </a:t>
            </a:r>
          </a:p>
          <a:p>
            <a:r>
              <a:rPr lang="en-US" dirty="0">
                <a:latin typeface="Segoe UI" panose="020B0502040204020203" pitchFamily="34" charset="0"/>
                <a:cs typeface="Segoe UI" panose="020B0502040204020203" pitchFamily="34" charset="0"/>
              </a:rPr>
              <a:t>Promoting technological literacy with workshops on Excel, Google Drive, Online privacy, etc.</a:t>
            </a:r>
          </a:p>
          <a:p>
            <a:r>
              <a:rPr lang="en-US" dirty="0">
                <a:latin typeface="Segoe UI" panose="020B0502040204020203" pitchFamily="34" charset="0"/>
                <a:cs typeface="Segoe UI" panose="020B0502040204020203" pitchFamily="34" charset="0"/>
              </a:rPr>
              <a:t>Assisting less technologically literate patrons with using computers for job applications, government forms, etc. </a:t>
            </a:r>
          </a:p>
          <a:p>
            <a:r>
              <a:rPr lang="en-US" dirty="0">
                <a:latin typeface="Segoe UI" panose="020B0502040204020203" pitchFamily="34" charset="0"/>
                <a:cs typeface="Segoe UI" panose="020B0502040204020203" pitchFamily="34" charset="0"/>
              </a:rPr>
              <a:t>Lending </a:t>
            </a:r>
            <a:r>
              <a:rPr lang="en-US" dirty="0" err="1">
                <a:latin typeface="Segoe UI" panose="020B0502040204020203" pitchFamily="34" charset="0"/>
                <a:cs typeface="Segoe UI" panose="020B0502040204020203" pitchFamily="34" charset="0"/>
              </a:rPr>
              <a:t>wifi</a:t>
            </a:r>
            <a:r>
              <a:rPr lang="en-US" dirty="0">
                <a:latin typeface="Segoe UI" panose="020B0502040204020203" pitchFamily="34" charset="0"/>
                <a:cs typeface="Segoe UI" panose="020B0502040204020203" pitchFamily="34" charset="0"/>
              </a:rPr>
              <a:t> hotspots for to patrons whose internet access is limited</a:t>
            </a:r>
          </a:p>
          <a:p>
            <a:r>
              <a:rPr lang="en-US" dirty="0">
                <a:latin typeface="Segoe UI" panose="020B0502040204020203" pitchFamily="34" charset="0"/>
                <a:cs typeface="Segoe UI" panose="020B0502040204020203" pitchFamily="34" charset="0"/>
              </a:rPr>
              <a:t>Museum passes</a:t>
            </a:r>
          </a:p>
          <a:p>
            <a:r>
              <a:rPr lang="en-US" dirty="0">
                <a:latin typeface="Segoe UI" panose="020B0502040204020203" pitchFamily="34" charset="0"/>
                <a:cs typeface="Segoe UI" panose="020B0502040204020203" pitchFamily="34" charset="0"/>
              </a:rPr>
              <a:t>Homebound delivery service</a:t>
            </a:r>
          </a:p>
          <a:p>
            <a:r>
              <a:rPr lang="en-US" dirty="0">
                <a:latin typeface="Segoe UI" panose="020B0502040204020203" pitchFamily="34" charset="0"/>
                <a:cs typeface="Segoe UI" panose="020B0502040204020203" pitchFamily="34" charset="0"/>
              </a:rPr>
              <a:t>Proctoring exams for independent learners</a:t>
            </a:r>
          </a:p>
          <a:p>
            <a:r>
              <a:rPr lang="en-US" dirty="0">
                <a:latin typeface="Segoe UI" panose="020B0502040204020203" pitchFamily="34" charset="0"/>
                <a:cs typeface="Segoe UI" panose="020B0502040204020203" pitchFamily="34" charset="0"/>
              </a:rPr>
              <a:t>Book clubs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4016" y="6276283"/>
            <a:ext cx="2315893" cy="581717"/>
          </a:xfrm>
          <a:prstGeom prst="rect">
            <a:avLst/>
          </a:prstGeom>
        </p:spPr>
      </p:pic>
    </p:spTree>
    <p:extLst>
      <p:ext uri="{BB962C8B-B14F-4D97-AF65-F5344CB8AC3E}">
        <p14:creationId xmlns:p14="http://schemas.microsoft.com/office/powerpoint/2010/main" val="1242099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748554"/>
            <a:ext cx="7729728" cy="1188720"/>
          </a:xfrm>
        </p:spPr>
        <p:txBody>
          <a:bodyPr/>
          <a:lstStyle/>
          <a:p>
            <a:r>
              <a:rPr lang="en-US" dirty="0">
                <a:latin typeface="Segoe UI" panose="020B0502040204020203" pitchFamily="34" charset="0"/>
                <a:cs typeface="Segoe UI" panose="020B0502040204020203" pitchFamily="34" charset="0"/>
              </a:rPr>
              <a:t>Library partners in the community</a:t>
            </a:r>
          </a:p>
        </p:txBody>
      </p:sp>
      <p:sp>
        <p:nvSpPr>
          <p:cNvPr id="3" name="Content Placeholder 2"/>
          <p:cNvSpPr>
            <a:spLocks noGrp="1"/>
          </p:cNvSpPr>
          <p:nvPr>
            <p:ph idx="1"/>
          </p:nvPr>
        </p:nvSpPr>
        <p:spPr>
          <a:xfrm>
            <a:off x="2231136" y="2157346"/>
            <a:ext cx="7729728" cy="4613564"/>
          </a:xfrm>
        </p:spPr>
        <p:txBody>
          <a:bodyPr>
            <a:normAutofit/>
          </a:bodyPr>
          <a:lstStyle/>
          <a:p>
            <a:pPr marL="0" indent="0">
              <a:buNone/>
            </a:pPr>
            <a:r>
              <a:rPr lang="en-US" dirty="0">
                <a:latin typeface="Segoe UI" panose="020B0502040204020203" pitchFamily="34" charset="0"/>
                <a:cs typeface="Segoe UI" panose="020B0502040204020203" pitchFamily="34" charset="0"/>
              </a:rPr>
              <a:t>The library partners with the following community partners in planning &amp; providing programs &amp; meeting space:</a:t>
            </a:r>
          </a:p>
          <a:p>
            <a:pPr lvl="1"/>
            <a:r>
              <a:rPr lang="en-US" sz="1800" dirty="0">
                <a:latin typeface="Segoe UI" panose="020B0502040204020203" pitchFamily="34" charset="0"/>
                <a:cs typeface="Segoe UI" panose="020B0502040204020203" pitchFamily="34" charset="0"/>
              </a:rPr>
              <a:t>Lewisboro Land Trust</a:t>
            </a:r>
          </a:p>
          <a:p>
            <a:pPr lvl="1"/>
            <a:r>
              <a:rPr lang="en-US" sz="1800" dirty="0">
                <a:latin typeface="Segoe UI" panose="020B0502040204020203" pitchFamily="34" charset="0"/>
                <a:cs typeface="Segoe UI" panose="020B0502040204020203" pitchFamily="34" charset="0"/>
              </a:rPr>
              <a:t>Lewisboro Garden Club</a:t>
            </a:r>
          </a:p>
          <a:p>
            <a:pPr lvl="1"/>
            <a:r>
              <a:rPr lang="en-US" sz="1800" dirty="0">
                <a:latin typeface="Segoe UI" panose="020B0502040204020203" pitchFamily="34" charset="0"/>
                <a:cs typeface="Segoe UI" panose="020B0502040204020203" pitchFamily="34" charset="0"/>
              </a:rPr>
              <a:t>Lewisboro Volunteer Ambulance Corps</a:t>
            </a:r>
          </a:p>
          <a:p>
            <a:pPr lvl="1"/>
            <a:r>
              <a:rPr lang="en-US" sz="1800" dirty="0">
                <a:latin typeface="Segoe UI" panose="020B0502040204020203" pitchFamily="34" charset="0"/>
                <a:cs typeface="Segoe UI" panose="020B0502040204020203" pitchFamily="34" charset="0"/>
              </a:rPr>
              <a:t>League of Women Voters</a:t>
            </a:r>
          </a:p>
          <a:p>
            <a:pPr lvl="1"/>
            <a:r>
              <a:rPr lang="en-US" sz="1800" dirty="0">
                <a:latin typeface="Segoe UI" panose="020B0502040204020203" pitchFamily="34" charset="0"/>
                <a:cs typeface="Segoe UI" panose="020B0502040204020203" pitchFamily="34" charset="0"/>
              </a:rPr>
              <a:t>Girl Scout &amp; Boy Scout Troops</a:t>
            </a:r>
          </a:p>
          <a:p>
            <a:pPr lvl="1"/>
            <a:r>
              <a:rPr lang="en-US" sz="1800" dirty="0">
                <a:latin typeface="Segoe UI" panose="020B0502040204020203" pitchFamily="34" charset="0"/>
                <a:cs typeface="Segoe UI" panose="020B0502040204020203" pitchFamily="34" charset="0"/>
              </a:rPr>
              <a:t>Katonah Lewisboro schools &amp; PTOs</a:t>
            </a:r>
          </a:p>
          <a:p>
            <a:pPr lvl="1"/>
            <a:r>
              <a:rPr lang="en-US" sz="1800" dirty="0">
                <a:latin typeface="Segoe UI" panose="020B0502040204020203" pitchFamily="34" charset="0"/>
                <a:cs typeface="Segoe UI" panose="020B0502040204020203" pitchFamily="34" charset="0"/>
              </a:rPr>
              <a:t>Local nursery schools</a:t>
            </a:r>
          </a:p>
          <a:p>
            <a:pPr lvl="1"/>
            <a:r>
              <a:rPr lang="en-US" sz="1800" dirty="0">
                <a:latin typeface="Segoe UI" panose="020B0502040204020203" pitchFamily="34" charset="0"/>
                <a:cs typeface="Segoe UI" panose="020B0502040204020203" pitchFamily="34" charset="0"/>
              </a:rPr>
              <a:t>Home schooling community</a:t>
            </a:r>
          </a:p>
          <a:p>
            <a:pPr lvl="1"/>
            <a:r>
              <a:rPr lang="en-US" sz="1800" dirty="0">
                <a:latin typeface="Segoe UI" panose="020B0502040204020203" pitchFamily="34" charset="0"/>
                <a:cs typeface="Segoe UI" panose="020B0502040204020203" pitchFamily="34" charset="0"/>
              </a:rPr>
              <a:t>Town of Lewisboro: Parks &amp; Rec Seniors program, town historian, sustainability committee &amp; town board.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4016" y="6276283"/>
            <a:ext cx="2315893" cy="581717"/>
          </a:xfrm>
          <a:prstGeom prst="rect">
            <a:avLst/>
          </a:prstGeom>
        </p:spPr>
      </p:pic>
    </p:spTree>
    <p:extLst>
      <p:ext uri="{BB962C8B-B14F-4D97-AF65-F5344CB8AC3E}">
        <p14:creationId xmlns:p14="http://schemas.microsoft.com/office/powerpoint/2010/main" val="3461114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410492"/>
            <a:ext cx="7729728" cy="1188720"/>
          </a:xfrm>
        </p:spPr>
        <p:txBody>
          <a:bodyPr>
            <a:normAutofit/>
          </a:bodyPr>
          <a:lstStyle/>
          <a:p>
            <a:r>
              <a:rPr lang="en-US" dirty="0" err="1">
                <a:latin typeface="Segoe UI" panose="020B0502040204020203" pitchFamily="34" charset="0"/>
                <a:cs typeface="Segoe UI" panose="020B0502040204020203" pitchFamily="34" charset="0"/>
              </a:rPr>
              <a:t>Lewisboro</a:t>
            </a:r>
            <a:r>
              <a:rPr lang="en-US" dirty="0">
                <a:latin typeface="Segoe UI" panose="020B0502040204020203" pitchFamily="34" charset="0"/>
                <a:cs typeface="Segoe UI" panose="020B0502040204020203" pitchFamily="34" charset="0"/>
              </a:rPr>
              <a:t> Library Funding from the Town of </a:t>
            </a:r>
            <a:r>
              <a:rPr lang="en-US" dirty="0" err="1">
                <a:latin typeface="Segoe UI" panose="020B0502040204020203" pitchFamily="34" charset="0"/>
                <a:cs typeface="Segoe UI" panose="020B0502040204020203" pitchFamily="34" charset="0"/>
              </a:rPr>
              <a:t>Lewisboro</a:t>
            </a:r>
            <a:endParaRPr lang="en-US" dirty="0">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2231136" y="1953491"/>
            <a:ext cx="7993518" cy="4680065"/>
          </a:xfrm>
        </p:spPr>
        <p:txBody>
          <a:bodyPr>
            <a:noAutofit/>
          </a:bodyPr>
          <a:lstStyle/>
          <a:p>
            <a:pPr lvl="0"/>
            <a:r>
              <a:rPr lang="en-US" sz="1400" dirty="0">
                <a:latin typeface="Segoe UI" panose="020B0502040204020203" pitchFamily="34" charset="0"/>
                <a:cs typeface="Segoe UI" panose="020B0502040204020203" pitchFamily="34" charset="0"/>
              </a:rPr>
              <a:t>The Lewisboro Library is an association library. It is a 501©3 nonprofit organization that is chartered by the NYS Education Department as a public library. </a:t>
            </a:r>
          </a:p>
          <a:p>
            <a:pPr lvl="0"/>
            <a:endParaRPr lang="en-US" sz="900" dirty="0">
              <a:latin typeface="Segoe UI" panose="020B0502040204020203" pitchFamily="34" charset="0"/>
              <a:cs typeface="Segoe UI" panose="020B0502040204020203" pitchFamily="34" charset="0"/>
            </a:endParaRPr>
          </a:p>
          <a:p>
            <a:pPr lvl="0"/>
            <a:r>
              <a:rPr lang="en-US" sz="1400" dirty="0">
                <a:latin typeface="Segoe UI" panose="020B0502040204020203" pitchFamily="34" charset="0"/>
                <a:cs typeface="Segoe UI" panose="020B0502040204020203" pitchFamily="34" charset="0"/>
              </a:rPr>
              <a:t>The Library annually negotiates and contracts with the Town to deliver library services.</a:t>
            </a:r>
          </a:p>
          <a:p>
            <a:pPr lvl="0"/>
            <a:endParaRPr lang="en-US" sz="900" dirty="0">
              <a:latin typeface="Segoe UI" panose="020B0502040204020203" pitchFamily="34" charset="0"/>
              <a:cs typeface="Segoe UI" panose="020B0502040204020203" pitchFamily="34" charset="0"/>
            </a:endParaRPr>
          </a:p>
          <a:p>
            <a:pPr lvl="0"/>
            <a:r>
              <a:rPr lang="en-US" sz="1400" dirty="0">
                <a:latin typeface="Segoe UI" panose="020B0502040204020203" pitchFamily="34" charset="0"/>
                <a:cs typeface="Segoe UI" panose="020B0502040204020203" pitchFamily="34" charset="0"/>
              </a:rPr>
              <a:t>The Town currently funds the library at $495,806 or 74.2% of the Library’s operating budget. </a:t>
            </a:r>
          </a:p>
          <a:p>
            <a:pPr lvl="0"/>
            <a:endParaRPr lang="en-US" sz="1400" dirty="0">
              <a:latin typeface="Segoe UI" panose="020B0502040204020203" pitchFamily="34" charset="0"/>
              <a:cs typeface="Segoe UI" panose="020B0502040204020203" pitchFamily="34" charset="0"/>
            </a:endParaRPr>
          </a:p>
          <a:p>
            <a:pPr lvl="0"/>
            <a:r>
              <a:rPr lang="en-US" sz="1400" dirty="0">
                <a:latin typeface="Segoe UI" panose="020B0502040204020203" pitchFamily="34" charset="0"/>
                <a:cs typeface="Segoe UI" panose="020B0502040204020203" pitchFamily="34" charset="0"/>
              </a:rPr>
              <a:t>This is only 3.52% of the Town’s total budget appropriations of $14,058,500.</a:t>
            </a:r>
          </a:p>
          <a:p>
            <a:pPr lvl="0"/>
            <a:endParaRPr lang="en-US" sz="900" dirty="0">
              <a:latin typeface="Segoe UI" panose="020B0502040204020203" pitchFamily="34" charset="0"/>
              <a:cs typeface="Segoe UI" panose="020B0502040204020203" pitchFamily="34" charset="0"/>
            </a:endParaRPr>
          </a:p>
          <a:p>
            <a:pPr lvl="0"/>
            <a:r>
              <a:rPr lang="en-US" sz="1400" dirty="0">
                <a:latin typeface="Segoe UI" panose="020B0502040204020203" pitchFamily="34" charset="0"/>
                <a:cs typeface="Segoe UI" panose="020B0502040204020203" pitchFamily="34" charset="0"/>
              </a:rPr>
              <a:t>In 2021, this resulted in the Town funding the Library at </a:t>
            </a:r>
            <a:r>
              <a:rPr lang="en-US" sz="1400" b="1" dirty="0">
                <a:latin typeface="Segoe UI" panose="020B0502040204020203" pitchFamily="34" charset="0"/>
                <a:cs typeface="Segoe UI" panose="020B0502040204020203" pitchFamily="34" charset="0"/>
              </a:rPr>
              <a:t>$35.74 per capita. </a:t>
            </a:r>
            <a:r>
              <a:rPr lang="en-US" sz="1400" dirty="0">
                <a:latin typeface="Segoe UI" panose="020B0502040204020203" pitchFamily="34" charset="0"/>
                <a:cs typeface="Segoe UI" panose="020B0502040204020203" pitchFamily="34" charset="0"/>
              </a:rPr>
              <a:t>This was the lowest per capita rate for library funding in Westchester County ranking 38 out of 38 libraries.  (See the following chart.)</a:t>
            </a:r>
          </a:p>
          <a:p>
            <a:pPr lvl="0"/>
            <a:endParaRPr lang="en-US" sz="1400" dirty="0">
              <a:latin typeface="Segoe UI" panose="020B0502040204020203" pitchFamily="34" charset="0"/>
              <a:cs typeface="Segoe UI" panose="020B0502040204020203" pitchFamily="34" charset="0"/>
            </a:endParaRPr>
          </a:p>
          <a:p>
            <a:pPr lvl="0"/>
            <a:r>
              <a:rPr lang="en-US" sz="1400" dirty="0">
                <a:latin typeface="Segoe UI" panose="020B0502040204020203" pitchFamily="34" charset="0"/>
                <a:cs typeface="Segoe UI" panose="020B0502040204020203" pitchFamily="34" charset="0"/>
              </a:rPr>
              <a:t>The Library currently must raise the remaining 25.8% of our operating budget in order to maintain our current level of services to our community.</a:t>
            </a:r>
          </a:p>
          <a:p>
            <a:endParaRPr lang="en-US" sz="1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4016" y="6276283"/>
            <a:ext cx="2315893" cy="581717"/>
          </a:xfrm>
          <a:prstGeom prst="rect">
            <a:avLst/>
          </a:prstGeom>
        </p:spPr>
      </p:pic>
    </p:spTree>
    <p:extLst>
      <p:ext uri="{BB962C8B-B14F-4D97-AF65-F5344CB8AC3E}">
        <p14:creationId xmlns:p14="http://schemas.microsoft.com/office/powerpoint/2010/main" val="3569535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4016" y="6276283"/>
            <a:ext cx="2315893" cy="58171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7021" y="232916"/>
            <a:ext cx="6677957" cy="6392167"/>
          </a:xfrm>
          <a:prstGeom prst="rect">
            <a:avLst/>
          </a:prstGeom>
        </p:spPr>
      </p:pic>
    </p:spTree>
    <p:extLst>
      <p:ext uri="{BB962C8B-B14F-4D97-AF65-F5344CB8AC3E}">
        <p14:creationId xmlns:p14="http://schemas.microsoft.com/office/powerpoint/2010/main" val="1160087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679" y="798432"/>
            <a:ext cx="8789581" cy="1188720"/>
          </a:xfrm>
        </p:spPr>
        <p:txBody>
          <a:bodyPr/>
          <a:lstStyle/>
          <a:p>
            <a:r>
              <a:rPr lang="en-US" dirty="0">
                <a:latin typeface="Segoe UI" panose="020B0502040204020203" pitchFamily="34" charset="0"/>
                <a:cs typeface="Segoe UI" panose="020B0502040204020203" pitchFamily="34" charset="0"/>
              </a:rPr>
              <a:t>How do We raise the remaining funds?</a:t>
            </a:r>
          </a:p>
        </p:txBody>
      </p:sp>
      <p:sp>
        <p:nvSpPr>
          <p:cNvPr id="3" name="Content Placeholder 2"/>
          <p:cNvSpPr>
            <a:spLocks noGrp="1"/>
          </p:cNvSpPr>
          <p:nvPr>
            <p:ph idx="1"/>
          </p:nvPr>
        </p:nvSpPr>
        <p:spPr>
          <a:xfrm>
            <a:off x="2231136" y="2410692"/>
            <a:ext cx="7729728" cy="4272748"/>
          </a:xfrm>
        </p:spPr>
        <p:txBody>
          <a:bodyPr>
            <a:normAutofit/>
          </a:bodyPr>
          <a:lstStyle/>
          <a:p>
            <a:r>
              <a:rPr lang="en-US" sz="2800" dirty="0">
                <a:latin typeface="Segoe UI" panose="020B0502040204020203" pitchFamily="34" charset="0"/>
                <a:cs typeface="Segoe UI" panose="020B0502040204020203" pitchFamily="34" charset="0"/>
              </a:rPr>
              <a:t>Direct mail &amp; social media annual appeals for donations</a:t>
            </a:r>
          </a:p>
          <a:p>
            <a:r>
              <a:rPr lang="en-US" sz="2800" dirty="0">
                <a:latin typeface="Segoe UI" panose="020B0502040204020203" pitchFamily="34" charset="0"/>
                <a:cs typeface="Segoe UI" panose="020B0502040204020203" pitchFamily="34" charset="0"/>
              </a:rPr>
              <a:t>Library Fair</a:t>
            </a:r>
          </a:p>
          <a:p>
            <a:r>
              <a:rPr lang="en-US" sz="2800" dirty="0">
                <a:latin typeface="Segoe UI" panose="020B0502040204020203" pitchFamily="34" charset="0"/>
                <a:cs typeface="Segoe UI" panose="020B0502040204020203" pitchFamily="34" charset="0"/>
              </a:rPr>
              <a:t>Library trustee directed fundraising events &amp; sales</a:t>
            </a:r>
          </a:p>
          <a:p>
            <a:r>
              <a:rPr lang="en-US" sz="2800" dirty="0">
                <a:latin typeface="Segoe UI" panose="020B0502040204020203" pitchFamily="34" charset="0"/>
                <a:cs typeface="Segoe UI" panose="020B0502040204020203" pitchFamily="34" charset="0"/>
              </a:rPr>
              <a:t>Library fees and fines</a:t>
            </a:r>
          </a:p>
          <a:p>
            <a:r>
              <a:rPr lang="en-US" sz="2800" dirty="0">
                <a:latin typeface="Segoe UI" panose="020B0502040204020203" pitchFamily="34" charset="0"/>
                <a:cs typeface="Segoe UI" panose="020B0502040204020203" pitchFamily="34" charset="0"/>
              </a:rPr>
              <a:t>New York State Local Aid to Libraries</a:t>
            </a:r>
          </a:p>
          <a:p>
            <a:endParaRPr lang="en-US" sz="2800" dirty="0"/>
          </a:p>
          <a:p>
            <a:endParaRPr lang="en-US" sz="32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4016" y="6276283"/>
            <a:ext cx="2315893" cy="581717"/>
          </a:xfrm>
          <a:prstGeom prst="rect">
            <a:avLst/>
          </a:prstGeom>
        </p:spPr>
      </p:pic>
    </p:spTree>
    <p:extLst>
      <p:ext uri="{BB962C8B-B14F-4D97-AF65-F5344CB8AC3E}">
        <p14:creationId xmlns:p14="http://schemas.microsoft.com/office/powerpoint/2010/main" val="1255570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632172"/>
            <a:ext cx="7729728" cy="1188720"/>
          </a:xfrm>
        </p:spPr>
        <p:txBody>
          <a:bodyPr>
            <a:normAutofit/>
          </a:bodyPr>
          <a:lstStyle/>
          <a:p>
            <a:r>
              <a:rPr lang="en-US" dirty="0">
                <a:latin typeface="Segoe UI" panose="020B0502040204020203" pitchFamily="34" charset="0"/>
                <a:cs typeface="Segoe UI" panose="020B0502040204020203" pitchFamily="34" charset="0"/>
              </a:rPr>
              <a:t>Library Budget notes</a:t>
            </a:r>
          </a:p>
        </p:txBody>
      </p:sp>
      <p:sp>
        <p:nvSpPr>
          <p:cNvPr id="3" name="Content Placeholder 2"/>
          <p:cNvSpPr>
            <a:spLocks noGrp="1"/>
          </p:cNvSpPr>
          <p:nvPr>
            <p:ph idx="1"/>
          </p:nvPr>
        </p:nvSpPr>
        <p:spPr>
          <a:xfrm>
            <a:off x="2154865" y="2044931"/>
            <a:ext cx="7805999" cy="4530437"/>
          </a:xfrm>
        </p:spPr>
        <p:txBody>
          <a:bodyPr>
            <a:normAutofit/>
          </a:bodyPr>
          <a:lstStyle/>
          <a:p>
            <a:endParaRPr lang="en-US" sz="1900"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The finance committee recommends that the library board adopt a balanced budget this year. We have been adopting budgets with a net loss for the past few years and hope that we will make up the difference in fundraising. We have had to rely on our operating reserve to make up the difference in past years. </a:t>
            </a:r>
            <a:endParaRPr lang="en-US" sz="1900" dirty="0">
              <a:latin typeface="Segoe UI" panose="020B0502040204020203" pitchFamily="34" charset="0"/>
              <a:cs typeface="Segoe UI" panose="020B0502040204020203" pitchFamily="34" charset="0"/>
            </a:endParaRPr>
          </a:p>
          <a:p>
            <a:pPr lvl="1"/>
            <a:r>
              <a:rPr lang="en-US" sz="1900" dirty="0">
                <a:latin typeface="Segoe UI" panose="020B0502040204020203" pitchFamily="34" charset="0"/>
                <a:cs typeface="Segoe UI" panose="020B0502040204020203" pitchFamily="34" charset="0"/>
              </a:rPr>
              <a:t>Failing this, the Library would have to decrease its operating hours, services, programs and purchasing of library materials for library collection. </a:t>
            </a:r>
          </a:p>
          <a:p>
            <a:pPr lvl="0"/>
            <a:r>
              <a:rPr lang="en-US" sz="1900" dirty="0">
                <a:latin typeface="Segoe UI" panose="020B0502040204020203" pitchFamily="34" charset="0"/>
                <a:cs typeface="Segoe UI" panose="020B0502040204020203" pitchFamily="34" charset="0"/>
              </a:rPr>
              <a:t>Since 2009, the Library has had to dip into the operating reserve 8 times to cover an annual operating fund net loss.</a:t>
            </a:r>
          </a:p>
          <a:p>
            <a:pPr lvl="0"/>
            <a:endParaRPr lang="en-US" sz="1900" dirty="0">
              <a:latin typeface="Segoe UI" panose="020B0502040204020203" pitchFamily="34" charset="0"/>
              <a:cs typeface="Segoe UI" panose="020B0502040204020203" pitchFamily="34" charset="0"/>
            </a:endParaRPr>
          </a:p>
          <a:p>
            <a:pPr lvl="0"/>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4016" y="6276283"/>
            <a:ext cx="2315893" cy="581717"/>
          </a:xfrm>
          <a:prstGeom prst="rect">
            <a:avLst/>
          </a:prstGeom>
        </p:spPr>
      </p:pic>
    </p:spTree>
    <p:extLst>
      <p:ext uri="{BB962C8B-B14F-4D97-AF65-F5344CB8AC3E}">
        <p14:creationId xmlns:p14="http://schemas.microsoft.com/office/powerpoint/2010/main" val="2407524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8560" y="11235220"/>
            <a:ext cx="2060269" cy="51750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61" y="618293"/>
            <a:ext cx="10310644" cy="4998720"/>
          </a:xfrm>
          <a:prstGeom prst="rect">
            <a:avLst/>
          </a:prstGeom>
        </p:spPr>
      </p:pic>
    </p:spTree>
    <p:extLst>
      <p:ext uri="{BB962C8B-B14F-4D97-AF65-F5344CB8AC3E}">
        <p14:creationId xmlns:p14="http://schemas.microsoft.com/office/powerpoint/2010/main" val="1165049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7406" y="966651"/>
            <a:ext cx="7132320" cy="4247317"/>
          </a:xfrm>
          <a:prstGeom prst="rect">
            <a:avLst/>
          </a:prstGeom>
          <a:noFill/>
        </p:spPr>
        <p:txBody>
          <a:bodyPr wrap="square" rtlCol="0">
            <a:spAutoFit/>
          </a:bodyPr>
          <a:lstStyle/>
          <a:p>
            <a:r>
              <a:rPr lang="en-US" i="1" dirty="0">
                <a:latin typeface="Segoe UI" panose="020B0502040204020203" pitchFamily="34" charset="0"/>
                <a:cs typeface="Segoe UI" panose="020B0502040204020203" pitchFamily="34" charset="0"/>
              </a:rPr>
              <a:t>INCOME</a:t>
            </a:r>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 </a:t>
            </a:r>
          </a:p>
          <a:p>
            <a:pPr marL="285750" indent="-285750">
              <a:buFontTx/>
              <a:buChar char="-"/>
            </a:pPr>
            <a:r>
              <a:rPr lang="en-US" dirty="0">
                <a:latin typeface="Segoe UI" panose="020B0502040204020203" pitchFamily="34" charset="0"/>
                <a:cs typeface="Segoe UI" panose="020B0502040204020203" pitchFamily="34" charset="0"/>
              </a:rPr>
              <a:t>Town of Lewisboro – We are requesting an increase of </a:t>
            </a:r>
            <a:r>
              <a:rPr lang="en-US" b="1" dirty="0">
                <a:latin typeface="Segoe UI" panose="020B0502040204020203" pitchFamily="34" charset="0"/>
                <a:cs typeface="Segoe UI" panose="020B0502040204020203" pitchFamily="34" charset="0"/>
              </a:rPr>
              <a:t>12.50%</a:t>
            </a:r>
            <a:r>
              <a:rPr lang="en-US" dirty="0">
                <a:latin typeface="Segoe UI" panose="020B0502040204020203" pitchFamily="34" charset="0"/>
                <a:cs typeface="Segoe UI" panose="020B0502040204020203" pitchFamily="34" charset="0"/>
              </a:rPr>
              <a:t> or </a:t>
            </a:r>
            <a:r>
              <a:rPr lang="en-US" b="1" dirty="0">
                <a:latin typeface="Segoe UI" panose="020B0502040204020203" pitchFamily="34" charset="0"/>
                <a:cs typeface="Segoe UI" panose="020B0502040204020203" pitchFamily="34" charset="0"/>
              </a:rPr>
              <a:t>61,975.79 </a:t>
            </a:r>
            <a:r>
              <a:rPr lang="en-US" dirty="0">
                <a:latin typeface="Segoe UI" panose="020B0502040204020203" pitchFamily="34" charset="0"/>
                <a:cs typeface="Segoe UI" panose="020B0502040204020203" pitchFamily="34" charset="0"/>
              </a:rPr>
              <a:t>more. </a:t>
            </a:r>
          </a:p>
          <a:p>
            <a:pPr marL="285750" indent="-285750">
              <a:buFontTx/>
              <a:buChar char="-"/>
            </a:pPr>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Library generated income:</a:t>
            </a:r>
          </a:p>
          <a:p>
            <a:endParaRPr lang="en-US" dirty="0">
              <a:latin typeface="Segoe UI" panose="020B0502040204020203" pitchFamily="34" charset="0"/>
              <a:cs typeface="Segoe UI" panose="020B0502040204020203" pitchFamily="34" charset="0"/>
            </a:endParaRPr>
          </a:p>
          <a:p>
            <a:pPr lvl="0"/>
            <a:r>
              <a:rPr lang="en-US" dirty="0">
                <a:latin typeface="Segoe UI" panose="020B0502040204020203" pitchFamily="34" charset="0"/>
                <a:cs typeface="Segoe UI" panose="020B0502040204020203" pitchFamily="34" charset="0"/>
              </a:rPr>
              <a:t>- Increase Gifts &amp; Contributions 13.33% from $90,000 to $102,000</a:t>
            </a:r>
          </a:p>
          <a:p>
            <a:pPr lvl="0"/>
            <a:endParaRPr lang="en-US" dirty="0">
              <a:latin typeface="Segoe UI" panose="020B0502040204020203" pitchFamily="34" charset="0"/>
              <a:cs typeface="Segoe UI" panose="020B0502040204020203" pitchFamily="34" charset="0"/>
            </a:endParaRPr>
          </a:p>
          <a:p>
            <a:pPr lvl="0"/>
            <a:r>
              <a:rPr lang="en-US" dirty="0">
                <a:latin typeface="Segoe UI" panose="020B0502040204020203" pitchFamily="34" charset="0"/>
                <a:cs typeface="Segoe UI" panose="020B0502040204020203" pitchFamily="34" charset="0"/>
              </a:rPr>
              <a:t>- Fines &amp; Lost Book Fees – increase by $500</a:t>
            </a:r>
          </a:p>
          <a:p>
            <a:pPr lvl="0"/>
            <a:endParaRPr lang="en-US" dirty="0">
              <a:latin typeface="Segoe UI" panose="020B0502040204020203" pitchFamily="34" charset="0"/>
              <a:cs typeface="Segoe UI" panose="020B0502040204020203" pitchFamily="34" charset="0"/>
            </a:endParaRPr>
          </a:p>
          <a:p>
            <a:pPr lvl="0"/>
            <a:r>
              <a:rPr lang="en-US" dirty="0">
                <a:latin typeface="Segoe UI" panose="020B0502040204020203" pitchFamily="34" charset="0"/>
                <a:cs typeface="Segoe UI" panose="020B0502040204020203" pitchFamily="34" charset="0"/>
              </a:rPr>
              <a:t>- General Fundraising – increase by $3,580 to $13.5k based on fundraising committee events/raffles</a:t>
            </a:r>
          </a:p>
          <a:p>
            <a:pPr lvl="0"/>
            <a:endParaRPr lang="en-US" dirty="0">
              <a:latin typeface="Segoe UI" panose="020B0502040204020203" pitchFamily="34" charset="0"/>
              <a:cs typeface="Segoe UI" panose="020B0502040204020203" pitchFamily="34" charset="0"/>
            </a:endParaRPr>
          </a:p>
          <a:p>
            <a:pPr lvl="0"/>
            <a:r>
              <a:rPr lang="en-US" dirty="0">
                <a:latin typeface="Segoe UI" panose="020B0502040204020203" pitchFamily="34" charset="0"/>
                <a:cs typeface="Segoe UI" panose="020B0502040204020203" pitchFamily="34" charset="0"/>
              </a:rPr>
              <a:t>- Library Fair – leave at $39,000</a:t>
            </a:r>
          </a:p>
        </p:txBody>
      </p:sp>
    </p:spTree>
    <p:extLst>
      <p:ext uri="{BB962C8B-B14F-4D97-AF65-F5344CB8AC3E}">
        <p14:creationId xmlns:p14="http://schemas.microsoft.com/office/powerpoint/2010/main" val="3402991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89925"/>
            <a:ext cx="7729728" cy="1188720"/>
          </a:xfrm>
        </p:spPr>
        <p:txBody>
          <a:bodyPr/>
          <a:lstStyle/>
          <a:p>
            <a:r>
              <a:rPr lang="en-US" dirty="0"/>
              <a:t>The modern public library</a:t>
            </a:r>
          </a:p>
        </p:txBody>
      </p:sp>
      <p:sp>
        <p:nvSpPr>
          <p:cNvPr id="3" name="Content Placeholder 2"/>
          <p:cNvSpPr>
            <a:spLocks noGrp="1"/>
          </p:cNvSpPr>
          <p:nvPr>
            <p:ph idx="1"/>
          </p:nvPr>
        </p:nvSpPr>
        <p:spPr>
          <a:xfrm>
            <a:off x="2231136" y="2072640"/>
            <a:ext cx="7729728" cy="4302034"/>
          </a:xfrm>
        </p:spPr>
        <p:txBody>
          <a:bodyPr>
            <a:normAutofit/>
          </a:bodyPr>
          <a:lstStyle/>
          <a:p>
            <a:r>
              <a:rPr lang="en-US" dirty="0"/>
              <a:t>There aren’t many truly public places left in America. Most of our shared spaces require money or a certain social status to access. Malls exist to sell people things. Museums discourage loiterers. Coffee shops expect patrons to purchase a drink or snack if they want to enjoy the premises.</a:t>
            </a:r>
          </a:p>
          <a:p>
            <a:r>
              <a:rPr lang="en-US" dirty="0"/>
              <a:t>One place, though, remains open to everybody. The public library requires nothing of its visitors: no purchases, no membership fees, no dress code. You can stay all day, and you don’t have to buy anything. You don’t need money or a library card to access a multitude of on-site resources that includes books, e-books and magazines, job-hunting assistance, computer stations, free Wi-Fi, and much more. And the library will never share or sell your personal data.</a:t>
            </a:r>
          </a:p>
          <a:p>
            <a:endParaRPr lang="en-US" dirty="0"/>
          </a:p>
          <a:p>
            <a:r>
              <a:rPr lang="en-US" dirty="0"/>
              <a:t>Source: “The Modern Public Library” by Jennifer Howard, Humanities Magazine.</a:t>
            </a:r>
          </a:p>
        </p:txBody>
      </p:sp>
    </p:spTree>
    <p:extLst>
      <p:ext uri="{BB962C8B-B14F-4D97-AF65-F5344CB8AC3E}">
        <p14:creationId xmlns:p14="http://schemas.microsoft.com/office/powerpoint/2010/main" val="584978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274" y="170490"/>
            <a:ext cx="7541623" cy="6671084"/>
          </a:xfrm>
          <a:prstGeom prst="rect">
            <a:avLst/>
          </a:prstGeom>
        </p:spPr>
      </p:pic>
    </p:spTree>
    <p:extLst>
      <p:ext uri="{BB962C8B-B14F-4D97-AF65-F5344CB8AC3E}">
        <p14:creationId xmlns:p14="http://schemas.microsoft.com/office/powerpoint/2010/main" val="81957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1486" y="330926"/>
            <a:ext cx="10406743" cy="6278642"/>
          </a:xfrm>
          <a:prstGeom prst="rect">
            <a:avLst/>
          </a:prstGeom>
          <a:noFill/>
        </p:spPr>
        <p:txBody>
          <a:bodyPr wrap="square" rtlCol="0">
            <a:spAutoFit/>
          </a:bodyPr>
          <a:lstStyle/>
          <a:p>
            <a:r>
              <a:rPr lang="en-US" sz="1600" i="1" dirty="0">
                <a:latin typeface="Segoe UI" panose="020B0502040204020203" pitchFamily="34" charset="0"/>
                <a:cs typeface="Segoe UI" panose="020B0502040204020203" pitchFamily="34" charset="0"/>
              </a:rPr>
              <a:t>EXPENSES</a:t>
            </a:r>
            <a:endParaRPr lang="en-US" sz="1600" dirty="0">
              <a:latin typeface="Segoe UI" panose="020B0502040204020203" pitchFamily="34" charset="0"/>
              <a:cs typeface="Segoe UI" panose="020B0502040204020203" pitchFamily="34" charset="0"/>
            </a:endParaRPr>
          </a:p>
          <a:p>
            <a:r>
              <a:rPr lang="en-US" sz="1600" i="1" dirty="0">
                <a:latin typeface="Segoe UI" panose="020B0502040204020203" pitchFamily="34" charset="0"/>
                <a:cs typeface="Segoe UI" panose="020B0502040204020203" pitchFamily="34" charset="0"/>
              </a:rPr>
              <a:t> </a:t>
            </a:r>
            <a:endParaRPr lang="en-US" sz="1600" dirty="0">
              <a:latin typeface="Segoe UI" panose="020B0502040204020203" pitchFamily="34" charset="0"/>
              <a:cs typeface="Segoe UI" panose="020B0502040204020203" pitchFamily="34" charset="0"/>
            </a:endParaRPr>
          </a:p>
          <a:p>
            <a:pPr lvl="0"/>
            <a:r>
              <a:rPr lang="en-US" sz="1600" dirty="0">
                <a:latin typeface="Segoe UI" panose="020B0502040204020203" pitchFamily="34" charset="0"/>
                <a:cs typeface="Segoe UI" panose="020B0502040204020203" pitchFamily="34" charset="0"/>
              </a:rPr>
              <a:t>Salaries – NYS is raising the minimum wage from $15.00 per hour to $16.00 in 2024. </a:t>
            </a:r>
          </a:p>
          <a:p>
            <a:pPr lvl="0"/>
            <a:r>
              <a:rPr lang="en-US" sz="1600" dirty="0">
                <a:latin typeface="Segoe UI" panose="020B0502040204020203" pitchFamily="34" charset="0"/>
                <a:cs typeface="Segoe UI" panose="020B0502040204020203" pitchFamily="34" charset="0"/>
              </a:rPr>
              <a:t>Payroll – early quotes from other payroll companies indicate 10% savings. </a:t>
            </a:r>
          </a:p>
          <a:p>
            <a:r>
              <a:rPr lang="en-US" sz="1600" dirty="0">
                <a:latin typeface="Segoe UI" panose="020B0502040204020203" pitchFamily="34" charset="0"/>
                <a:cs typeface="Segoe UI" panose="020B0502040204020203" pitchFamily="34" charset="0"/>
              </a:rPr>
              <a:t> </a:t>
            </a:r>
          </a:p>
          <a:p>
            <a:pPr lvl="0"/>
            <a:r>
              <a:rPr lang="en-US" sz="1600" dirty="0">
                <a:latin typeface="Segoe UI" panose="020B0502040204020203" pitchFamily="34" charset="0"/>
                <a:cs typeface="Segoe UI" panose="020B0502040204020203" pitchFamily="34" charset="0"/>
              </a:rPr>
              <a:t>Books, Media - increase by $1,500 to cover price increases and tremendous demand for digital content. </a:t>
            </a:r>
          </a:p>
          <a:p>
            <a:r>
              <a:rPr lang="en-US" sz="1600" dirty="0">
                <a:latin typeface="Segoe UI" panose="020B0502040204020203" pitchFamily="34" charset="0"/>
                <a:cs typeface="Segoe UI" panose="020B0502040204020203" pitchFamily="34" charset="0"/>
              </a:rPr>
              <a:t> </a:t>
            </a:r>
          </a:p>
          <a:p>
            <a:pPr lvl="0"/>
            <a:r>
              <a:rPr lang="en-US" sz="1600" dirty="0">
                <a:latin typeface="Segoe UI" panose="020B0502040204020203" pitchFamily="34" charset="0"/>
                <a:cs typeface="Segoe UI" panose="020B0502040204020203" pitchFamily="34" charset="0"/>
              </a:rPr>
              <a:t>We’re close to meeting print demand but we would need an even bigger increase in this expense line to meet the digital demand of our patrons. </a:t>
            </a:r>
          </a:p>
          <a:p>
            <a:r>
              <a:rPr lang="en-US" sz="1600" dirty="0">
                <a:latin typeface="Segoe UI" panose="020B0502040204020203" pitchFamily="34" charset="0"/>
                <a:cs typeface="Segoe UI" panose="020B0502040204020203" pitchFamily="34" charset="0"/>
              </a:rPr>
              <a:t> </a:t>
            </a:r>
          </a:p>
          <a:p>
            <a:pPr lvl="0"/>
            <a:r>
              <a:rPr lang="en-US" sz="1600" dirty="0">
                <a:latin typeface="Segoe UI" panose="020B0502040204020203" pitchFamily="34" charset="0"/>
                <a:cs typeface="Segoe UI" panose="020B0502040204020203" pitchFamily="34" charset="0"/>
              </a:rPr>
              <a:t>Periodicals</a:t>
            </a:r>
          </a:p>
          <a:p>
            <a:pPr lvl="1"/>
            <a:r>
              <a:rPr lang="en-US" sz="1600" dirty="0">
                <a:latin typeface="Segoe UI" panose="020B0502040204020203" pitchFamily="34" charset="0"/>
                <a:cs typeface="Segoe UI" panose="020B0502040204020203" pitchFamily="34" charset="0"/>
              </a:rPr>
              <a:t>Cut periodicals by $300. </a:t>
            </a:r>
          </a:p>
          <a:p>
            <a:r>
              <a:rPr lang="en-US" sz="1600" dirty="0">
                <a:latin typeface="Segoe UI" panose="020B0502040204020203" pitchFamily="34" charset="0"/>
                <a:cs typeface="Segoe UI" panose="020B0502040204020203" pitchFamily="34" charset="0"/>
              </a:rPr>
              <a:t> </a:t>
            </a:r>
          </a:p>
          <a:p>
            <a:pPr lvl="0"/>
            <a:r>
              <a:rPr lang="en-US" sz="1600" dirty="0">
                <a:latin typeface="Segoe UI" panose="020B0502040204020203" pitchFamily="34" charset="0"/>
                <a:cs typeface="Segoe UI" panose="020B0502040204020203" pitchFamily="34" charset="0"/>
              </a:rPr>
              <a:t>WLS IT</a:t>
            </a:r>
          </a:p>
          <a:p>
            <a:pPr lvl="1"/>
            <a:r>
              <a:rPr lang="en-US" sz="1600" dirty="0">
                <a:latin typeface="Segoe UI" panose="020B0502040204020203" pitchFamily="34" charset="0"/>
                <a:cs typeface="Segoe UI" panose="020B0502040204020203" pitchFamily="34" charset="0"/>
              </a:rPr>
              <a:t>Their fee is increasing by 6% but we were able to reduce our fee by eliminating $720 by eliminating one underutilized staff computer and one public computer. </a:t>
            </a:r>
          </a:p>
          <a:p>
            <a:r>
              <a:rPr lang="en-US" sz="1600" dirty="0">
                <a:latin typeface="Segoe UI" panose="020B0502040204020203" pitchFamily="34" charset="0"/>
                <a:cs typeface="Segoe UI" panose="020B0502040204020203" pitchFamily="34" charset="0"/>
              </a:rPr>
              <a:t> </a:t>
            </a:r>
          </a:p>
          <a:p>
            <a:pPr lvl="0"/>
            <a:r>
              <a:rPr lang="en-US" sz="1600" dirty="0">
                <a:latin typeface="Segoe UI" panose="020B0502040204020203" pitchFamily="34" charset="0"/>
                <a:cs typeface="Segoe UI" panose="020B0502040204020203" pitchFamily="34" charset="0"/>
              </a:rPr>
              <a:t>Utilities</a:t>
            </a:r>
          </a:p>
          <a:p>
            <a:pPr lvl="1"/>
            <a:r>
              <a:rPr lang="en-US" sz="1600" dirty="0">
                <a:latin typeface="Segoe UI" panose="020B0502040204020203" pitchFamily="34" charset="0"/>
                <a:cs typeface="Segoe UI" panose="020B0502040204020203" pitchFamily="34" charset="0"/>
              </a:rPr>
              <a:t>Increase by 15% to account for increasing costs. We are already over our utilities budget this year. </a:t>
            </a:r>
          </a:p>
          <a:p>
            <a:pPr lvl="1"/>
            <a:endParaRPr lang="en-US" sz="1600" dirty="0">
              <a:latin typeface="Segoe UI" panose="020B0502040204020203" pitchFamily="34" charset="0"/>
              <a:cs typeface="Segoe UI" panose="020B0502040204020203" pitchFamily="34" charset="0"/>
            </a:endParaRPr>
          </a:p>
          <a:p>
            <a:pPr lvl="0"/>
            <a:r>
              <a:rPr lang="en-US" sz="1600" dirty="0">
                <a:latin typeface="Segoe UI" panose="020B0502040204020203" pitchFamily="34" charset="0"/>
                <a:cs typeface="Segoe UI" panose="020B0502040204020203" pitchFamily="34" charset="0"/>
              </a:rPr>
              <a:t>Legal &amp; Accounting:  The Library has not had an audit for five years. </a:t>
            </a:r>
          </a:p>
          <a:p>
            <a:pPr lvl="1"/>
            <a:r>
              <a:rPr lang="en-US" sz="1600" dirty="0">
                <a:latin typeface="Segoe UI" panose="020B0502040204020203" pitchFamily="34" charset="0"/>
                <a:cs typeface="Segoe UI" panose="020B0502040204020203" pitchFamily="34" charset="0"/>
              </a:rPr>
              <a:t>$13K to 15K for full audit this year for FY 2022.</a:t>
            </a:r>
          </a:p>
          <a:p>
            <a:pPr lvl="1"/>
            <a:r>
              <a:rPr lang="en-US" sz="1600" dirty="0">
                <a:latin typeface="Segoe UI" panose="020B0502040204020203" pitchFamily="34" charset="0"/>
                <a:cs typeface="Segoe UI" panose="020B0502040204020203" pitchFamily="34" charset="0"/>
              </a:rPr>
              <a:t>$11k for FY 2023 review in 2024. </a:t>
            </a:r>
          </a:p>
          <a:p>
            <a:pPr lvl="1"/>
            <a:r>
              <a:rPr lang="en-US" sz="1600" dirty="0">
                <a:latin typeface="Segoe UI" panose="020B0502040204020203" pitchFamily="34" charset="0"/>
                <a:cs typeface="Segoe UI" panose="020B0502040204020203" pitchFamily="34" charset="0"/>
              </a:rPr>
              <a:t>Add in $4,000 for legal </a:t>
            </a:r>
          </a:p>
          <a:p>
            <a:endParaRPr lang="en-US" dirty="0"/>
          </a:p>
        </p:txBody>
      </p:sp>
    </p:spTree>
    <p:extLst>
      <p:ext uri="{BB962C8B-B14F-4D97-AF65-F5344CB8AC3E}">
        <p14:creationId xmlns:p14="http://schemas.microsoft.com/office/powerpoint/2010/main" val="872522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3771" y="69658"/>
            <a:ext cx="10519955" cy="6771084"/>
          </a:xfrm>
          <a:prstGeom prst="rect">
            <a:avLst/>
          </a:prstGeom>
          <a:noFill/>
        </p:spPr>
        <p:txBody>
          <a:bodyPr wrap="square" rtlCol="0">
            <a:spAutoFit/>
          </a:bodyPr>
          <a:lstStyle/>
          <a:p>
            <a:r>
              <a:rPr lang="en-US" dirty="0"/>
              <a:t> </a:t>
            </a:r>
            <a:r>
              <a:rPr lang="en-US" sz="1600" dirty="0">
                <a:latin typeface="Segoe UI" panose="020B0502040204020203" pitchFamily="34" charset="0"/>
                <a:cs typeface="Segoe UI" panose="020B0502040204020203" pitchFamily="34" charset="0"/>
              </a:rPr>
              <a:t>Office Supplies</a:t>
            </a:r>
          </a:p>
          <a:p>
            <a:pPr lvl="1"/>
            <a:r>
              <a:rPr lang="en-US" sz="1600" dirty="0">
                <a:latin typeface="Segoe UI" panose="020B0502040204020203" pitchFamily="34" charset="0"/>
                <a:cs typeface="Segoe UI" panose="020B0502040204020203" pitchFamily="34" charset="0"/>
              </a:rPr>
              <a:t>Up .5% to make round number. This line is already higher because we folded the COVID and Equipment repair expense lines into this one. </a:t>
            </a:r>
          </a:p>
          <a:p>
            <a:r>
              <a:rPr lang="en-US" sz="1600" dirty="0">
                <a:latin typeface="Segoe UI" panose="020B0502040204020203" pitchFamily="34" charset="0"/>
                <a:cs typeface="Segoe UI" panose="020B0502040204020203" pitchFamily="34" charset="0"/>
              </a:rPr>
              <a:t> </a:t>
            </a:r>
          </a:p>
          <a:p>
            <a:pPr lvl="0"/>
            <a:r>
              <a:rPr lang="en-US" sz="1600" dirty="0">
                <a:latin typeface="Segoe UI" panose="020B0502040204020203" pitchFamily="34" charset="0"/>
                <a:cs typeface="Segoe UI" panose="020B0502040204020203" pitchFamily="34" charset="0"/>
              </a:rPr>
              <a:t>Marketing</a:t>
            </a:r>
          </a:p>
          <a:p>
            <a:pPr lvl="1"/>
            <a:r>
              <a:rPr lang="en-US" sz="1600" dirty="0">
                <a:latin typeface="Segoe UI" panose="020B0502040204020203" pitchFamily="34" charset="0"/>
                <a:cs typeface="Segoe UI" panose="020B0502040204020203" pitchFamily="34" charset="0"/>
              </a:rPr>
              <a:t>Increase by $1,500 to cover website redesign and maintenance. </a:t>
            </a:r>
          </a:p>
          <a:p>
            <a:r>
              <a:rPr lang="en-US" sz="1600" dirty="0">
                <a:latin typeface="Segoe UI" panose="020B0502040204020203" pitchFamily="34" charset="0"/>
                <a:cs typeface="Segoe UI" panose="020B0502040204020203" pitchFamily="34" charset="0"/>
              </a:rPr>
              <a:t> </a:t>
            </a:r>
          </a:p>
          <a:p>
            <a:pPr lvl="0"/>
            <a:r>
              <a:rPr lang="en-US" sz="1600" dirty="0">
                <a:latin typeface="Segoe UI" panose="020B0502040204020203" pitchFamily="34" charset="0"/>
                <a:cs typeface="Segoe UI" panose="020B0502040204020203" pitchFamily="34" charset="0"/>
              </a:rPr>
              <a:t>Programs</a:t>
            </a:r>
          </a:p>
          <a:p>
            <a:pPr lvl="1"/>
            <a:r>
              <a:rPr lang="en-US" sz="1600" dirty="0">
                <a:latin typeface="Segoe UI" panose="020B0502040204020203" pitchFamily="34" charset="0"/>
                <a:cs typeface="Segoe UI" panose="020B0502040204020203" pitchFamily="34" charset="0"/>
              </a:rPr>
              <a:t>Increase at minimum by the amount we spent on museum passes ($3,000)</a:t>
            </a:r>
          </a:p>
          <a:p>
            <a:r>
              <a:rPr lang="en-US" sz="1600" dirty="0">
                <a:latin typeface="Segoe UI" panose="020B0502040204020203" pitchFamily="34" charset="0"/>
                <a:cs typeface="Segoe UI" panose="020B0502040204020203" pitchFamily="34" charset="0"/>
              </a:rPr>
              <a:t> </a:t>
            </a:r>
          </a:p>
          <a:p>
            <a:pPr lvl="0"/>
            <a:r>
              <a:rPr lang="en-US" sz="1600" dirty="0">
                <a:latin typeface="Segoe UI" panose="020B0502040204020203" pitchFamily="34" charset="0"/>
                <a:cs typeface="Segoe UI" panose="020B0502040204020203" pitchFamily="34" charset="0"/>
              </a:rPr>
              <a:t>Solicitation/Annual Appeal</a:t>
            </a:r>
          </a:p>
          <a:p>
            <a:pPr lvl="1"/>
            <a:r>
              <a:rPr lang="en-US" sz="1600" dirty="0">
                <a:latin typeface="Segoe UI" panose="020B0502040204020203" pitchFamily="34" charset="0"/>
                <a:cs typeface="Segoe UI" panose="020B0502040204020203" pitchFamily="34" charset="0"/>
              </a:rPr>
              <a:t>Needs to be increased based on 2023 spending which included changes in annual appeal printing and mailing costs. </a:t>
            </a:r>
          </a:p>
          <a:p>
            <a:r>
              <a:rPr lang="en-US" sz="1600" dirty="0">
                <a:latin typeface="Segoe UI" panose="020B0502040204020203" pitchFamily="34" charset="0"/>
                <a:cs typeface="Segoe UI" panose="020B0502040204020203" pitchFamily="34" charset="0"/>
              </a:rPr>
              <a:t> </a:t>
            </a:r>
          </a:p>
          <a:p>
            <a:pPr lvl="0"/>
            <a:r>
              <a:rPr lang="en-US" sz="1600" dirty="0">
                <a:latin typeface="Segoe UI" panose="020B0502040204020203" pitchFamily="34" charset="0"/>
                <a:cs typeface="Segoe UI" panose="020B0502040204020203" pitchFamily="34" charset="0"/>
              </a:rPr>
              <a:t>Custodial &amp; Maintenance</a:t>
            </a:r>
          </a:p>
          <a:p>
            <a:pPr lvl="1"/>
            <a:r>
              <a:rPr lang="en-US" sz="1600" dirty="0">
                <a:latin typeface="Segoe UI" panose="020B0502040204020203" pitchFamily="34" charset="0"/>
                <a:cs typeface="Segoe UI" panose="020B0502040204020203" pitchFamily="34" charset="0"/>
              </a:rPr>
              <a:t>Drop down to $16k and shift some funds to building repair.</a:t>
            </a:r>
          </a:p>
          <a:p>
            <a:r>
              <a:rPr lang="en-US" sz="1600" dirty="0">
                <a:latin typeface="Segoe UI" panose="020B0502040204020203" pitchFamily="34" charset="0"/>
                <a:cs typeface="Segoe UI" panose="020B0502040204020203" pitchFamily="34" charset="0"/>
              </a:rPr>
              <a:t> </a:t>
            </a:r>
          </a:p>
          <a:p>
            <a:pPr lvl="0"/>
            <a:r>
              <a:rPr lang="en-US" sz="1600" dirty="0">
                <a:latin typeface="Segoe UI" panose="020B0502040204020203" pitchFamily="34" charset="0"/>
                <a:cs typeface="Segoe UI" panose="020B0502040204020203" pitchFamily="34" charset="0"/>
              </a:rPr>
              <a:t>Building Repair</a:t>
            </a:r>
          </a:p>
          <a:p>
            <a:pPr lvl="1"/>
            <a:r>
              <a:rPr lang="en-US" sz="1600" dirty="0">
                <a:latin typeface="Segoe UI" panose="020B0502040204020203" pitchFamily="34" charset="0"/>
                <a:cs typeface="Segoe UI" panose="020B0502040204020203" pitchFamily="34" charset="0"/>
              </a:rPr>
              <a:t>Restored this expense line for 2024 due to increased repair needs since the building is no longer new. The Library is one of the busiest public buildings in town, besides the schools of course, with 56,000 people coming through our doors last year. It takes a toll on the building</a:t>
            </a:r>
          </a:p>
          <a:p>
            <a:pPr lvl="1"/>
            <a:r>
              <a:rPr lang="en-US" sz="1600" dirty="0">
                <a:latin typeface="Segoe UI" panose="020B0502040204020203" pitchFamily="34" charset="0"/>
                <a:cs typeface="Segoe UI" panose="020B0502040204020203" pitchFamily="34" charset="0"/>
              </a:rPr>
              <a:t>AC condenser is going to be $5k. Suggesting $15,000 total for this expense.</a:t>
            </a:r>
          </a:p>
          <a:p>
            <a:r>
              <a:rPr lang="en-US" sz="1600" dirty="0">
                <a:latin typeface="Segoe UI" panose="020B0502040204020203" pitchFamily="34" charset="0"/>
                <a:cs typeface="Segoe UI" panose="020B0502040204020203" pitchFamily="34" charset="0"/>
              </a:rPr>
              <a:t> </a:t>
            </a:r>
          </a:p>
          <a:p>
            <a:pPr lvl="0"/>
            <a:r>
              <a:rPr lang="en-US" sz="1600" dirty="0">
                <a:latin typeface="Segoe UI" panose="020B0502040204020203" pitchFamily="34" charset="0"/>
                <a:cs typeface="Segoe UI" panose="020B0502040204020203" pitchFamily="34" charset="0"/>
              </a:rPr>
              <a:t>Training &amp; Education</a:t>
            </a:r>
          </a:p>
          <a:p>
            <a:pPr lvl="1"/>
            <a:r>
              <a:rPr lang="en-US" sz="1600" dirty="0">
                <a:latin typeface="Segoe UI" panose="020B0502040204020203" pitchFamily="34" charset="0"/>
                <a:cs typeface="Segoe UI" panose="020B0502040204020203" pitchFamily="34" charset="0"/>
              </a:rPr>
              <a:t>Professional development for staff, national professional conference attendance restored since we stopped attending during the pandemic. </a:t>
            </a:r>
          </a:p>
          <a:p>
            <a:pPr lvl="1"/>
            <a:r>
              <a:rPr lang="en-US" sz="1600" dirty="0">
                <a:latin typeface="Segoe UI" panose="020B0502040204020203" pitchFamily="34" charset="0"/>
                <a:cs typeface="Segoe UI" panose="020B0502040204020203" pitchFamily="34" charset="0"/>
              </a:rPr>
              <a:t>$3,000 ($2,500 for the conference, $150 for the other 3 full-time staff members)</a:t>
            </a:r>
          </a:p>
        </p:txBody>
      </p:sp>
    </p:spTree>
    <p:extLst>
      <p:ext uri="{BB962C8B-B14F-4D97-AF65-F5344CB8AC3E}">
        <p14:creationId xmlns:p14="http://schemas.microsoft.com/office/powerpoint/2010/main" val="2553012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Segoe UI" panose="020B0502040204020203" pitchFamily="34" charset="0"/>
                <a:cs typeface="Segoe UI" panose="020B0502040204020203" pitchFamily="34" charset="0"/>
              </a:rPr>
              <a:t>Thank you!</a:t>
            </a:r>
          </a:p>
        </p:txBody>
      </p:sp>
      <p:sp>
        <p:nvSpPr>
          <p:cNvPr id="3" name="Content Placeholder 2"/>
          <p:cNvSpPr>
            <a:spLocks noGrp="1"/>
          </p:cNvSpPr>
          <p:nvPr>
            <p:ph idx="1"/>
          </p:nvPr>
        </p:nvSpPr>
        <p:spPr/>
        <p:txBody>
          <a:bodyPr>
            <a:normAutofit/>
          </a:bodyPr>
          <a:lstStyle/>
          <a:p>
            <a:r>
              <a:rPr lang="en-US" sz="3600" dirty="0">
                <a:latin typeface="Segoe UI" panose="020B0502040204020203" pitchFamily="34" charset="0"/>
                <a:cs typeface="Segoe UI" panose="020B0502040204020203" pitchFamily="34" charset="0"/>
              </a:rPr>
              <a:t>The Lewisboro Library is very grateful to all our donors and volunteers that help the Library to serve our community!</a:t>
            </a:r>
          </a:p>
          <a:p>
            <a:endParaRPr lang="en-US" sz="3600" dirty="0">
              <a:latin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4016" y="6276283"/>
            <a:ext cx="2315893" cy="581717"/>
          </a:xfrm>
          <a:prstGeom prst="rect">
            <a:avLst/>
          </a:prstGeom>
        </p:spPr>
      </p:pic>
    </p:spTree>
    <p:extLst>
      <p:ext uri="{BB962C8B-B14F-4D97-AF65-F5344CB8AC3E}">
        <p14:creationId xmlns:p14="http://schemas.microsoft.com/office/powerpoint/2010/main" val="1172739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we doing?</a:t>
            </a:r>
            <a:br>
              <a:rPr lang="en-US" dirty="0"/>
            </a:br>
            <a:r>
              <a:rPr lang="en-US" dirty="0"/>
              <a:t>Highlights of 2023</a:t>
            </a:r>
          </a:p>
        </p:txBody>
      </p:sp>
      <p:sp>
        <p:nvSpPr>
          <p:cNvPr id="3" name="Content Placeholder 2"/>
          <p:cNvSpPr>
            <a:spLocks noGrp="1"/>
          </p:cNvSpPr>
          <p:nvPr>
            <p:ph idx="1"/>
          </p:nvPr>
        </p:nvSpPr>
        <p:spPr>
          <a:xfrm>
            <a:off x="1342854" y="2638044"/>
            <a:ext cx="2332160" cy="3101983"/>
          </a:xfrm>
        </p:spPr>
        <p:txBody>
          <a:bodyPr/>
          <a:lstStyle/>
          <a:p>
            <a:r>
              <a:rPr lang="en-US" dirty="0"/>
              <a:t>Library of Things:</a:t>
            </a:r>
          </a:p>
          <a:p>
            <a:r>
              <a:rPr lang="en-US" dirty="0"/>
              <a:t> </a:t>
            </a:r>
            <a:r>
              <a:rPr lang="en-US" dirty="0" err="1"/>
              <a:t>Wifi</a:t>
            </a:r>
            <a:r>
              <a:rPr lang="en-US" dirty="0"/>
              <a:t> hotspot lending</a:t>
            </a:r>
          </a:p>
          <a:p>
            <a:r>
              <a:rPr lang="en-US" dirty="0"/>
              <a:t>Museum passes</a:t>
            </a:r>
          </a:p>
          <a:p>
            <a:r>
              <a:rPr lang="en-US" dirty="0"/>
              <a:t>Fishing rods &amp; tackle boxes</a:t>
            </a:r>
          </a:p>
          <a:p>
            <a:r>
              <a:rPr lang="en-US" dirty="0"/>
              <a:t>Discovery backpacks for kids</a:t>
            </a:r>
          </a:p>
          <a:p>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27785819"/>
              </p:ext>
            </p:extLst>
          </p:nvPr>
        </p:nvGraphicFramePr>
        <p:xfrm>
          <a:off x="1306283" y="2577737"/>
          <a:ext cx="2368731" cy="3143794"/>
        </p:xfrm>
        <a:graphic>
          <a:graphicData uri="http://schemas.openxmlformats.org/drawingml/2006/table">
            <a:tbl>
              <a:tblPr/>
              <a:tblGrid>
                <a:gridCol w="2368731">
                  <a:extLst>
                    <a:ext uri="{9D8B030D-6E8A-4147-A177-3AD203B41FA5}">
                      <a16:colId xmlns:a16="http://schemas.microsoft.com/office/drawing/2014/main" val="3277356202"/>
                    </a:ext>
                  </a:extLst>
                </a:gridCol>
              </a:tblGrid>
              <a:tr h="3143794">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044671433"/>
                  </a:ext>
                </a:extLst>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308" y="2459054"/>
            <a:ext cx="3455561" cy="167041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016" y="4302185"/>
            <a:ext cx="3438874" cy="173287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4617" y="2330970"/>
            <a:ext cx="3153150" cy="4200467"/>
          </a:xfrm>
          <a:prstGeom prst="rect">
            <a:avLst/>
          </a:prstGeom>
        </p:spPr>
      </p:pic>
    </p:spTree>
    <p:extLst>
      <p:ext uri="{BB962C8B-B14F-4D97-AF65-F5344CB8AC3E}">
        <p14:creationId xmlns:p14="http://schemas.microsoft.com/office/powerpoint/2010/main" val="2499863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546668"/>
            <a:ext cx="7729728" cy="1188720"/>
          </a:xfrm>
        </p:spPr>
        <p:txBody>
          <a:bodyPr/>
          <a:lstStyle/>
          <a:p>
            <a:r>
              <a:rPr lang="en-US" dirty="0"/>
              <a:t>Highlights of 2023</a:t>
            </a:r>
          </a:p>
        </p:txBody>
      </p:sp>
      <p:sp>
        <p:nvSpPr>
          <p:cNvPr id="3" name="Content Placeholder 2"/>
          <p:cNvSpPr>
            <a:spLocks noGrp="1"/>
          </p:cNvSpPr>
          <p:nvPr>
            <p:ph idx="1"/>
          </p:nvPr>
        </p:nvSpPr>
        <p:spPr>
          <a:xfrm>
            <a:off x="2231136" y="2577085"/>
            <a:ext cx="7729728" cy="2769980"/>
          </a:xfrm>
        </p:spPr>
        <p:txBody>
          <a:bodyPr>
            <a:noAutofit/>
          </a:bodyPr>
          <a:lstStyle/>
          <a:p>
            <a:r>
              <a:rPr lang="en-US" sz="2800" b="1" dirty="0"/>
              <a:t>Program Attendance (In person &amp; Virtual) (adults, teen &amp; children)</a:t>
            </a:r>
            <a:endParaRPr lang="en-US" sz="2800" dirty="0"/>
          </a:p>
          <a:p>
            <a:r>
              <a:rPr lang="en-US" sz="2800" dirty="0"/>
              <a:t>2022  3,158 attendees</a:t>
            </a:r>
          </a:p>
          <a:p>
            <a:r>
              <a:rPr lang="en-US" sz="2800" dirty="0"/>
              <a:t>* As of September 2023 </a:t>
            </a:r>
            <a:r>
              <a:rPr lang="en-US" sz="2800" b="1" dirty="0"/>
              <a:t>3,659</a:t>
            </a:r>
            <a:r>
              <a:rPr lang="en-US" sz="2800" dirty="0"/>
              <a:t> attended library programs – </a:t>
            </a:r>
            <a:r>
              <a:rPr lang="en-US" sz="2800" b="1" dirty="0"/>
              <a:t>15.9% </a:t>
            </a:r>
            <a:r>
              <a:rPr lang="en-US" sz="2800" dirty="0"/>
              <a:t>increase over all of 2022. </a:t>
            </a:r>
          </a:p>
          <a:p>
            <a:endParaRPr lang="en-US" sz="2800" dirty="0"/>
          </a:p>
        </p:txBody>
      </p:sp>
    </p:spTree>
    <p:extLst>
      <p:ext uri="{BB962C8B-B14F-4D97-AF65-F5344CB8AC3E}">
        <p14:creationId xmlns:p14="http://schemas.microsoft.com/office/powerpoint/2010/main" val="2678758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0286" y="459582"/>
            <a:ext cx="6426925" cy="951201"/>
          </a:xfrm>
        </p:spPr>
        <p:txBody>
          <a:bodyPr/>
          <a:lstStyle/>
          <a:p>
            <a:r>
              <a:rPr lang="en-US" dirty="0"/>
              <a:t>Adult programs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125" y="1586066"/>
            <a:ext cx="2612584" cy="348189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3716" y="1689468"/>
            <a:ext cx="4885508" cy="333361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608144" y="2011246"/>
            <a:ext cx="3312577" cy="2711087"/>
          </a:xfrm>
          <a:prstGeom prst="rect">
            <a:avLst/>
          </a:prstGeom>
        </p:spPr>
      </p:pic>
      <p:sp>
        <p:nvSpPr>
          <p:cNvPr id="8" name="TextBox 7"/>
          <p:cNvSpPr txBox="1"/>
          <p:nvPr/>
        </p:nvSpPr>
        <p:spPr>
          <a:xfrm>
            <a:off x="505097" y="5460274"/>
            <a:ext cx="2621280" cy="369332"/>
          </a:xfrm>
          <a:prstGeom prst="rect">
            <a:avLst/>
          </a:prstGeom>
          <a:noFill/>
        </p:spPr>
        <p:txBody>
          <a:bodyPr wrap="square" rtlCol="0">
            <a:spAutoFit/>
          </a:bodyPr>
          <a:lstStyle/>
          <a:p>
            <a:pPr algn="ctr"/>
            <a:r>
              <a:rPr lang="en-US" dirty="0"/>
              <a:t>Volunteer Fair</a:t>
            </a:r>
          </a:p>
        </p:txBody>
      </p:sp>
      <p:sp>
        <p:nvSpPr>
          <p:cNvPr id="9" name="TextBox 8"/>
          <p:cNvSpPr txBox="1"/>
          <p:nvPr/>
        </p:nvSpPr>
        <p:spPr>
          <a:xfrm>
            <a:off x="3831771" y="5251269"/>
            <a:ext cx="4380412" cy="646331"/>
          </a:xfrm>
          <a:prstGeom prst="rect">
            <a:avLst/>
          </a:prstGeom>
          <a:noFill/>
        </p:spPr>
        <p:txBody>
          <a:bodyPr wrap="square" rtlCol="0">
            <a:spAutoFit/>
          </a:bodyPr>
          <a:lstStyle/>
          <a:p>
            <a:r>
              <a:rPr lang="en-US" dirty="0"/>
              <a:t>Emergency Preparedness with the Citizens</a:t>
            </a:r>
          </a:p>
          <a:p>
            <a:r>
              <a:rPr lang="en-US" dirty="0"/>
              <a:t>Preparedness Corps</a:t>
            </a:r>
          </a:p>
        </p:txBody>
      </p:sp>
      <p:sp>
        <p:nvSpPr>
          <p:cNvPr id="10" name="TextBox 9"/>
          <p:cNvSpPr txBox="1"/>
          <p:nvPr/>
        </p:nvSpPr>
        <p:spPr>
          <a:xfrm flipH="1">
            <a:off x="8656314" y="5329645"/>
            <a:ext cx="3309266" cy="1200329"/>
          </a:xfrm>
          <a:prstGeom prst="rect">
            <a:avLst/>
          </a:prstGeom>
          <a:noFill/>
        </p:spPr>
        <p:txBody>
          <a:bodyPr wrap="square" rtlCol="0">
            <a:spAutoFit/>
          </a:bodyPr>
          <a:lstStyle/>
          <a:p>
            <a:r>
              <a:rPr lang="en-US" dirty="0"/>
              <a:t>Stop the Bleed with the Lewisboro Volunteer Ambulance Corps</a:t>
            </a:r>
          </a:p>
          <a:p>
            <a:endParaRPr lang="en-US" dirty="0"/>
          </a:p>
        </p:txBody>
      </p:sp>
    </p:spTree>
    <p:extLst>
      <p:ext uri="{BB962C8B-B14F-4D97-AF65-F5344CB8AC3E}">
        <p14:creationId xmlns:p14="http://schemas.microsoft.com/office/powerpoint/2010/main" val="1413382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programs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4457" y="2338250"/>
            <a:ext cx="5347064" cy="4010298"/>
          </a:xfrm>
          <a:prstGeom prst="rect">
            <a:avLst/>
          </a:prstGeom>
        </p:spPr>
      </p:pic>
      <p:sp>
        <p:nvSpPr>
          <p:cNvPr id="5" name="TextBox 4"/>
          <p:cNvSpPr txBox="1"/>
          <p:nvPr/>
        </p:nvSpPr>
        <p:spPr>
          <a:xfrm>
            <a:off x="8537012" y="4158733"/>
            <a:ext cx="2847703" cy="461665"/>
          </a:xfrm>
          <a:prstGeom prst="rect">
            <a:avLst/>
          </a:prstGeom>
          <a:noFill/>
        </p:spPr>
        <p:txBody>
          <a:bodyPr wrap="square" rtlCol="0">
            <a:spAutoFit/>
          </a:bodyPr>
          <a:lstStyle/>
          <a:p>
            <a:pPr algn="ctr"/>
            <a:r>
              <a:rPr lang="en-US" sz="2400" dirty="0"/>
              <a:t>Community Crafters</a:t>
            </a:r>
          </a:p>
        </p:txBody>
      </p:sp>
    </p:spTree>
    <p:extLst>
      <p:ext uri="{BB962C8B-B14F-4D97-AF65-F5344CB8AC3E}">
        <p14:creationId xmlns:p14="http://schemas.microsoft.com/office/powerpoint/2010/main" val="213353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0250" y="355086"/>
            <a:ext cx="5216435" cy="672525"/>
          </a:xfrm>
        </p:spPr>
        <p:txBody>
          <a:bodyPr>
            <a:normAutofit fontScale="90000"/>
          </a:bodyPr>
          <a:lstStyle/>
          <a:p>
            <a:r>
              <a:rPr lang="en-US" dirty="0"/>
              <a:t>Teen programs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88" y="1162163"/>
            <a:ext cx="3857897" cy="45100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4818" y="1140824"/>
            <a:ext cx="3922474" cy="4531378"/>
          </a:xfrm>
          <a:prstGeom prst="rect">
            <a:avLst/>
          </a:prstGeom>
        </p:spPr>
      </p:pic>
      <p:sp>
        <p:nvSpPr>
          <p:cNvPr id="8" name="TextBox 7"/>
          <p:cNvSpPr txBox="1"/>
          <p:nvPr/>
        </p:nvSpPr>
        <p:spPr>
          <a:xfrm>
            <a:off x="1306286" y="6043749"/>
            <a:ext cx="2203268" cy="369332"/>
          </a:xfrm>
          <a:prstGeom prst="rect">
            <a:avLst/>
          </a:prstGeom>
          <a:noFill/>
        </p:spPr>
        <p:txBody>
          <a:bodyPr wrap="square" rtlCol="0">
            <a:spAutoFit/>
          </a:bodyPr>
          <a:lstStyle/>
          <a:p>
            <a:pPr algn="ctr"/>
            <a:r>
              <a:rPr lang="en-US" dirty="0"/>
              <a:t>Paint Night</a:t>
            </a:r>
          </a:p>
        </p:txBody>
      </p:sp>
      <p:sp>
        <p:nvSpPr>
          <p:cNvPr id="9" name="TextBox 8"/>
          <p:cNvSpPr txBox="1"/>
          <p:nvPr/>
        </p:nvSpPr>
        <p:spPr>
          <a:xfrm>
            <a:off x="7245531" y="5947954"/>
            <a:ext cx="3151761" cy="646331"/>
          </a:xfrm>
          <a:prstGeom prst="rect">
            <a:avLst/>
          </a:prstGeom>
          <a:noFill/>
        </p:spPr>
        <p:txBody>
          <a:bodyPr wrap="square" rtlCol="0">
            <a:spAutoFit/>
          </a:bodyPr>
          <a:lstStyle/>
          <a:p>
            <a:r>
              <a:rPr lang="en-US" dirty="0"/>
              <a:t>Teen Hike with Partner Lewisboro Land Trust</a:t>
            </a:r>
          </a:p>
        </p:txBody>
      </p:sp>
    </p:spTree>
    <p:extLst>
      <p:ext uri="{BB962C8B-B14F-4D97-AF65-F5344CB8AC3E}">
        <p14:creationId xmlns:p14="http://schemas.microsoft.com/office/powerpoint/2010/main" val="2228893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8366" y="409302"/>
            <a:ext cx="7252498" cy="783772"/>
          </a:xfrm>
        </p:spPr>
        <p:txBody>
          <a:bodyPr/>
          <a:lstStyle/>
          <a:p>
            <a:r>
              <a:rPr lang="en-US" dirty="0"/>
              <a:t>Teen programs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5554" y="1349131"/>
            <a:ext cx="9065626" cy="4360007"/>
          </a:xfrm>
          <a:prstGeom prst="rect">
            <a:avLst/>
          </a:prstGeom>
        </p:spPr>
      </p:pic>
      <p:sp>
        <p:nvSpPr>
          <p:cNvPr id="6" name="TextBox 5"/>
          <p:cNvSpPr txBox="1"/>
          <p:nvPr/>
        </p:nvSpPr>
        <p:spPr>
          <a:xfrm>
            <a:off x="4380411" y="5913120"/>
            <a:ext cx="4075612" cy="369332"/>
          </a:xfrm>
          <a:prstGeom prst="rect">
            <a:avLst/>
          </a:prstGeom>
          <a:noFill/>
        </p:spPr>
        <p:txBody>
          <a:bodyPr wrap="square" rtlCol="0">
            <a:spAutoFit/>
          </a:bodyPr>
          <a:lstStyle/>
          <a:p>
            <a:r>
              <a:rPr lang="en-US" dirty="0"/>
              <a:t>Teen Summer Reading Program Kickoff</a:t>
            </a:r>
          </a:p>
        </p:txBody>
      </p:sp>
    </p:spTree>
    <p:extLst>
      <p:ext uri="{BB962C8B-B14F-4D97-AF65-F5344CB8AC3E}">
        <p14:creationId xmlns:p14="http://schemas.microsoft.com/office/powerpoint/2010/main" val="3500819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98634"/>
            <a:ext cx="7729728" cy="515765"/>
          </a:xfrm>
        </p:spPr>
        <p:txBody>
          <a:bodyPr>
            <a:normAutofit fontScale="90000"/>
          </a:bodyPr>
          <a:lstStyle/>
          <a:p>
            <a:r>
              <a:rPr lang="en-US" dirty="0"/>
              <a:t>Children’s programs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514" y="1132099"/>
            <a:ext cx="4352020" cy="272578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9476" y="1058461"/>
            <a:ext cx="3840480" cy="288036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869" y="3999373"/>
            <a:ext cx="3598759" cy="2810729"/>
          </a:xfrm>
          <a:prstGeom prst="rect">
            <a:avLst/>
          </a:prstGeom>
        </p:spPr>
      </p:pic>
      <p:sp>
        <p:nvSpPr>
          <p:cNvPr id="8" name="TextBox 7"/>
          <p:cNvSpPr txBox="1"/>
          <p:nvPr/>
        </p:nvSpPr>
        <p:spPr>
          <a:xfrm>
            <a:off x="1053737" y="3999373"/>
            <a:ext cx="2029097" cy="923330"/>
          </a:xfrm>
          <a:prstGeom prst="rect">
            <a:avLst/>
          </a:prstGeom>
          <a:noFill/>
        </p:spPr>
        <p:txBody>
          <a:bodyPr wrap="square" rtlCol="0">
            <a:spAutoFit/>
          </a:bodyPr>
          <a:lstStyle/>
          <a:p>
            <a:r>
              <a:rPr lang="en-US" dirty="0"/>
              <a:t>Story Hour with Officer Llewellyn and Zane</a:t>
            </a:r>
          </a:p>
        </p:txBody>
      </p:sp>
      <p:sp>
        <p:nvSpPr>
          <p:cNvPr id="9" name="TextBox 8"/>
          <p:cNvSpPr txBox="1"/>
          <p:nvPr/>
        </p:nvSpPr>
        <p:spPr>
          <a:xfrm>
            <a:off x="7794171" y="6000206"/>
            <a:ext cx="3335383" cy="369332"/>
          </a:xfrm>
          <a:prstGeom prst="rect">
            <a:avLst/>
          </a:prstGeom>
          <a:noFill/>
        </p:spPr>
        <p:txBody>
          <a:bodyPr wrap="square" rtlCol="0">
            <a:spAutoFit/>
          </a:bodyPr>
          <a:lstStyle/>
          <a:p>
            <a:r>
              <a:rPr lang="en-US" dirty="0"/>
              <a:t>Makerspace Wednesday Crafts</a:t>
            </a:r>
          </a:p>
        </p:txBody>
      </p:sp>
      <p:sp>
        <p:nvSpPr>
          <p:cNvPr id="10" name="TextBox 9"/>
          <p:cNvSpPr txBox="1"/>
          <p:nvPr/>
        </p:nvSpPr>
        <p:spPr>
          <a:xfrm>
            <a:off x="8229600" y="4119154"/>
            <a:ext cx="3187337" cy="383177"/>
          </a:xfrm>
          <a:prstGeom prst="rect">
            <a:avLst/>
          </a:prstGeom>
          <a:noFill/>
        </p:spPr>
        <p:txBody>
          <a:bodyPr wrap="square" rtlCol="0">
            <a:spAutoFit/>
          </a:bodyPr>
          <a:lstStyle/>
          <a:p>
            <a:r>
              <a:rPr lang="en-US" dirty="0"/>
              <a:t>Summer Reading Kickoff Party</a:t>
            </a:r>
          </a:p>
        </p:txBody>
      </p:sp>
    </p:spTree>
    <p:extLst>
      <p:ext uri="{BB962C8B-B14F-4D97-AF65-F5344CB8AC3E}">
        <p14:creationId xmlns:p14="http://schemas.microsoft.com/office/powerpoint/2010/main" val="2253162441"/>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docProps/app.xml><?xml version="1.0" encoding="utf-8"?>
<Properties xmlns="http://schemas.openxmlformats.org/officeDocument/2006/extended-properties" xmlns:vt="http://schemas.openxmlformats.org/officeDocument/2006/docPropsVTypes">
  <Template>TM10001115[[fn=Parcel]]</Template>
  <TotalTime>1869</TotalTime>
  <Words>1449</Words>
  <Application>Microsoft Office PowerPoint</Application>
  <PresentationFormat>Widescreen</PresentationFormat>
  <Paragraphs>168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Gill Sans MT</vt:lpstr>
      <vt:lpstr>Segoe UI</vt:lpstr>
      <vt:lpstr>Parcel</vt:lpstr>
      <vt:lpstr>Lewisboro Library  budget presentation</vt:lpstr>
      <vt:lpstr>The modern public library</vt:lpstr>
      <vt:lpstr>How are we doing? Highlights of 2023</vt:lpstr>
      <vt:lpstr>Highlights of 2023</vt:lpstr>
      <vt:lpstr>Adult programs</vt:lpstr>
      <vt:lpstr>Adult programs</vt:lpstr>
      <vt:lpstr>Teen programs</vt:lpstr>
      <vt:lpstr>Teen programs</vt:lpstr>
      <vt:lpstr>Children’s programs</vt:lpstr>
      <vt:lpstr>How are we doing?</vt:lpstr>
      <vt:lpstr>Facts &amp; figures</vt:lpstr>
      <vt:lpstr>ways we serve our community</vt:lpstr>
      <vt:lpstr>Library partners in the community</vt:lpstr>
      <vt:lpstr>Lewisboro Library Funding from the Town of Lewisboro</vt:lpstr>
      <vt:lpstr>PowerPoint Presentation</vt:lpstr>
      <vt:lpstr>How do We raise the remaining funds?</vt:lpstr>
      <vt:lpstr>Library Budget notes</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Lewisboro Library  budget presentation</dc:title>
  <dc:creator>Cindy</dc:creator>
  <cp:lastModifiedBy>Janet Donohue</cp:lastModifiedBy>
  <cp:revision>139</cp:revision>
  <cp:lastPrinted>2022-02-15T00:04:17Z</cp:lastPrinted>
  <dcterms:created xsi:type="dcterms:W3CDTF">2022-02-10T23:05:08Z</dcterms:created>
  <dcterms:modified xsi:type="dcterms:W3CDTF">2023-09-19T14:14:08Z</dcterms:modified>
</cp:coreProperties>
</file>